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7" r:id="rId7"/>
    <p:sldId id="269" r:id="rId8"/>
    <p:sldId id="262" r:id="rId9"/>
    <p:sldId id="263" r:id="rId10"/>
    <p:sldId id="268" r:id="rId11"/>
    <p:sldId id="270" r:id="rId12"/>
    <p:sldId id="271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3E7E9"/>
          </a:solidFill>
        </a:fill>
      </a:tcStyle>
    </a:wholeTbl>
    <a:band1H>
      <a:tcStyle>
        <a:tcBdr/>
        <a:fill>
          <a:solidFill>
            <a:srgbClr val="E6CCC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6CCC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B71E42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B71E42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B71E42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71E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843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C0AAAB5-1661-4F3E-998B-613C1E7DEB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416503" y="329302"/>
            <a:ext cx="4973915" cy="30920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5AC087B-0A2A-4B94-B85E-3E15FEA279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437665" y="798975"/>
            <a:ext cx="811017" cy="503578"/>
          </a:xfrm>
        </p:spPr>
        <p:txBody>
          <a:bodyPr/>
          <a:lstStyle>
            <a:lvl1pPr>
              <a:defRPr/>
            </a:lvl1pPr>
          </a:lstStyle>
          <a:p>
            <a:pPr lvl="0"/>
            <a:fld id="{47C0DD92-2401-4D75-A32E-4AAD547CAA54}" type="slidenum">
              <a:t>‹#›</a:t>
            </a:fld>
            <a:endParaRPr lang="en-US"/>
          </a:p>
        </p:txBody>
      </p:sp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14116F5D-9EC5-4652-A854-1D0CD21A053C}"/>
              </a:ext>
            </a:extLst>
          </p:cNvPr>
          <p:cNvCxnSpPr/>
          <p:nvPr/>
        </p:nvCxnSpPr>
        <p:spPr>
          <a:xfrm>
            <a:off x="2417783" y="3528541"/>
            <a:ext cx="8637066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0151053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CF80FF9-63EA-4DC5-A39A-E5DA4DF7E3D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AC1C96E-593B-4B61-AA6D-8009C7DC35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695A74-C3C0-41E7-8881-39F63E87F303}" type="slidenum">
              <a:t>‹#›</a:t>
            </a:fld>
            <a:endParaRPr lang="en-US"/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F737FC99-53B3-436C-BC59-1E4C23F44138}"/>
              </a:ext>
            </a:extLst>
          </p:cNvPr>
          <p:cNvCxnSpPr/>
          <p:nvPr/>
        </p:nvCxnSpPr>
        <p:spPr>
          <a:xfrm>
            <a:off x="1453896" y="1847088"/>
            <a:ext cx="9607518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20082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07623F3-9D29-404E-BE90-19B555637F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260650E-BCEC-4CED-81A6-52452E91A9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879B3C-9E55-4756-AD6F-C1F103F6687A}" type="slidenum">
              <a:t>‹#›</a:t>
            </a:fld>
            <a:endParaRPr lang="en-US"/>
          </a:p>
        </p:txBody>
      </p:sp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8CB513EF-C508-4383-B636-9E1A140FF296}"/>
              </a:ext>
            </a:extLst>
          </p:cNvPr>
          <p:cNvCxnSpPr/>
          <p:nvPr/>
        </p:nvCxnSpPr>
        <p:spPr>
          <a:xfrm>
            <a:off x="9439113" y="798975"/>
            <a:ext cx="0" cy="4659883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672839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B185C9-AF2A-44B2-BA2F-DDD39192D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FE5FC7A-183A-459F-BA63-2841056F39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29CE7-A73A-4F1E-B16A-3417B78FD52D}" type="slidenum">
              <a:t>‹#›</a:t>
            </a:fld>
            <a:endParaRPr lang="en-US"/>
          </a:p>
        </p:txBody>
      </p:sp>
      <p:cxnSp>
        <p:nvCxnSpPr>
          <p:cNvPr id="4" name="Straight Connector 32">
            <a:extLst>
              <a:ext uri="{FF2B5EF4-FFF2-40B4-BE49-F238E27FC236}">
                <a16:creationId xmlns:a16="http://schemas.microsoft.com/office/drawing/2014/main" id="{3FD40A80-2F28-4F67-A3B6-595C89534CB8}"/>
              </a:ext>
            </a:extLst>
          </p:cNvPr>
          <p:cNvCxnSpPr/>
          <p:nvPr/>
        </p:nvCxnSpPr>
        <p:spPr>
          <a:xfrm>
            <a:off x="1453896" y="1847088"/>
            <a:ext cx="9607518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5075454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9366A0F-284E-4F0A-AADC-5AFBA7E2F5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F89C44-4F74-4794-A8E4-6DE00D3445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79ADF5-CBD8-41DF-9333-600A2C3B24D8}" type="slidenum">
              <a:t>‹#›</a:t>
            </a:fld>
            <a:endParaRPr lang="en-US"/>
          </a:p>
        </p:txBody>
      </p:sp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1B7F3D27-D33F-4187-9843-15C018205D36}"/>
              </a:ext>
            </a:extLst>
          </p:cNvPr>
          <p:cNvCxnSpPr/>
          <p:nvPr/>
        </p:nvCxnSpPr>
        <p:spPr>
          <a:xfrm>
            <a:off x="1454243" y="3804982"/>
            <a:ext cx="8630445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4591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A99DF7DC-2698-4095-BC8D-72F12F3F1A4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CB6B62-2203-4593-9E09-07D46377CC67}" type="datetime1">
              <a:rPr lang="en-US"/>
              <a:pPr lvl="0"/>
              <a:t>5/19/2021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44F8AC7E-0D25-4DE8-8477-056EDCA904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0019755-8C45-4D14-8F7A-C270CFAB76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7ACF5B-8018-4D39-B4FE-29AA83C70450}" type="slidenum">
              <a:t>‹#›</a:t>
            </a:fld>
            <a:endParaRPr lang="en-US"/>
          </a:p>
        </p:txBody>
      </p:sp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C9263A5A-4183-43A9-A981-7201C9F9B5DC}"/>
              </a:ext>
            </a:extLst>
          </p:cNvPr>
          <p:cNvCxnSpPr/>
          <p:nvPr/>
        </p:nvCxnSpPr>
        <p:spPr>
          <a:xfrm>
            <a:off x="1453896" y="1847088"/>
            <a:ext cx="9607518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1650816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5919991-E202-4488-ACB5-4FEAE0DAC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12358" y="2023000"/>
            <a:ext cx="4645152" cy="80223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cap="all">
                <a:solidFill>
                  <a:srgbClr val="B71E4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64C04804-F674-4F0A-99DB-A55AC018D41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412358" y="2821490"/>
            <a:ext cx="4645152" cy="263736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C7E8F439-E26E-4527-AEDC-11B9CE189BF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523224-35F8-41E8-8E88-60050160C180}" type="datetime1">
              <a:rPr lang="en-US"/>
              <a:pPr lvl="0"/>
              <a:t>5/19/2021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18E38625-9AA6-4F70-8E7A-F75752CA66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ED6F7DA-7ED9-4783-B47E-F2FA338016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36F7B5-2014-493D-BDFA-AC3034498E77}" type="slidenum">
              <a:t>‹#›</a:t>
            </a:fld>
            <a:endParaRPr lang="en-US"/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68BD18B0-A3B5-4E23-954E-37D92B9CE26F}"/>
              </a:ext>
            </a:extLst>
          </p:cNvPr>
          <p:cNvCxnSpPr/>
          <p:nvPr/>
        </p:nvCxnSpPr>
        <p:spPr>
          <a:xfrm>
            <a:off x="1453896" y="1847088"/>
            <a:ext cx="9607518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1955992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C9A2972-FCF5-4453-A38C-34B9F753B7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862616-FEB1-4C16-AD27-51DD6AA32E70}" type="slidenum">
              <a:t>‹#›</a:t>
            </a:fld>
            <a:endParaRPr lang="en-US"/>
          </a:p>
        </p:txBody>
      </p:sp>
      <p:cxnSp>
        <p:nvCxnSpPr>
          <p:cNvPr id="3" name="Straight Connector 24">
            <a:extLst>
              <a:ext uri="{FF2B5EF4-FFF2-40B4-BE49-F238E27FC236}">
                <a16:creationId xmlns:a16="http://schemas.microsoft.com/office/drawing/2014/main" id="{52E69EE7-4059-45B9-AFBE-AF2A20C24006}"/>
              </a:ext>
            </a:extLst>
          </p:cNvPr>
          <p:cNvCxnSpPr/>
          <p:nvPr/>
        </p:nvCxnSpPr>
        <p:spPr>
          <a:xfrm>
            <a:off x="1453896" y="1847088"/>
            <a:ext cx="9607518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1900959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1000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853E168-0868-43CB-B027-2C9C2E67D0A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A0EF49-9578-4FF1-A9F7-EE4B53696224}" type="datetime1">
              <a:rPr lang="en-US"/>
              <a:pPr lvl="0"/>
              <a:t>5/19/2021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1CC10D78-E66B-4364-9183-3F42EF4F67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9366312-26EC-4F67-910A-DE0675A028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19667B-AA3A-4A47-A51B-F05E4F68212F}" type="slidenum">
              <a:t>‹#›</a:t>
            </a:fld>
            <a:endParaRPr lang="en-US"/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3E02542A-4978-400B-959F-6F9C25930600}"/>
              </a:ext>
            </a:extLst>
          </p:cNvPr>
          <p:cNvCxnSpPr/>
          <p:nvPr/>
        </p:nvCxnSpPr>
        <p:spPr>
          <a:xfrm>
            <a:off x="1448281" y="3205493"/>
            <a:ext cx="3269492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420060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D78186A-5FF7-4367-8A59-4DBB9492D99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50329" y="3145993"/>
            <a:ext cx="5524402" cy="200374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44959068-0314-4A43-8E61-392C6ED834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447385" y="5469858"/>
            <a:ext cx="5527346" cy="320122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DCD85FC9-EEB9-41D1-AAC7-A5C51F31211D}" type="datetime1">
              <a:rPr lang="en-US"/>
              <a:pPr lvl="0"/>
              <a:t>5/19/2021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825ED8FA-DE04-4B83-AB45-D13958A61F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447385" y="318640"/>
            <a:ext cx="5541007" cy="32092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6CB99C8-DF70-4710-B9CD-0E91FC1C22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5D858D-E53B-4EFA-A35A-AA7F2E4D98B2}" type="slidenum">
              <a:t>‹#›</a:t>
            </a:fld>
            <a:endParaRPr lang="en-US"/>
          </a:p>
        </p:txBody>
      </p:sp>
      <p:cxnSp>
        <p:nvCxnSpPr>
          <p:cNvPr id="6" name="Straight Connector 30">
            <a:extLst>
              <a:ext uri="{FF2B5EF4-FFF2-40B4-BE49-F238E27FC236}">
                <a16:creationId xmlns:a16="http://schemas.microsoft.com/office/drawing/2014/main" id="{840ECBC5-4DEB-48C1-92C9-8547582C7B4C}"/>
              </a:ext>
            </a:extLst>
          </p:cNvPr>
          <p:cNvCxnSpPr/>
          <p:nvPr/>
        </p:nvCxnSpPr>
        <p:spPr>
          <a:xfrm>
            <a:off x="1447385" y="3143606"/>
            <a:ext cx="5527347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8980726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446A534F-BD18-4D86-93B1-8C418901E4E3}"/>
              </a:ext>
            </a:extLst>
          </p:cNvPr>
          <p:cNvSpPr/>
          <p:nvPr/>
        </p:nvSpPr>
        <p:spPr>
          <a:xfrm>
            <a:off x="0" y="2019479"/>
            <a:ext cx="12191996" cy="4105939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4901F0B-9502-4289-90CB-3AA4559140E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538" b="-1538"/>
          <a:stretch>
            <a:fillRect/>
          </a:stretch>
        </p:blipFill>
        <p:spPr>
          <a:xfrm>
            <a:off x="0" y="6126480"/>
            <a:ext cx="12191996" cy="7429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DEFF1AF-9286-4D03-B4C6-868DCADDF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1582" y="804516"/>
            <a:ext cx="9603275" cy="104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824AE9-881C-4501-84CF-BE35A3511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51582" y="2015730"/>
            <a:ext cx="9603275" cy="34506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494995-377E-40E6-9396-8C756ED398F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554141" y="330372"/>
            <a:ext cx="3500716" cy="309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898989"/>
                </a:solidFill>
                <a:uFillTx/>
                <a:latin typeface="Gill Sans MT"/>
              </a:defRPr>
            </a:lvl1pPr>
          </a:lstStyle>
          <a:p>
            <a:pPr lvl="0"/>
            <a:fld id="{BEB791D8-9A73-41AC-962B-DDA963CA989A}" type="datetime1">
              <a:rPr lang="en-US"/>
              <a:pPr lvl="0"/>
              <a:t>5/19/2021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739A59-A86C-4131-9D6C-7FFAF8DA4AB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451582" y="329302"/>
            <a:ext cx="5938835" cy="309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898989"/>
                </a:solidFill>
                <a:uFillTx/>
                <a:latin typeface="Gill Sans MT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7356A0-EB27-482B-AE9B-0252875CC3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480060" y="798975"/>
            <a:ext cx="811017" cy="5035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0" i="0" u="none" strike="noStrike" kern="1200" cap="none" spc="0" baseline="0">
                <a:solidFill>
                  <a:srgbClr val="B71E42"/>
                </a:solidFill>
                <a:uFillTx/>
                <a:latin typeface="Gill Sans MT"/>
              </a:defRPr>
            </a:lvl1pPr>
          </a:lstStyle>
          <a:p>
            <a:pPr lvl="0"/>
            <a:fld id="{921604EE-6AC2-4BBB-BEB5-3AB1859C8278}" type="slidenum">
              <a:t>‹#›</a:t>
            </a:fld>
            <a:endParaRPr lang="en-US"/>
          </a:p>
        </p:txBody>
      </p: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04285588-FA83-4FD9-B15B-5BCF8AE06BB0}"/>
              </a:ext>
            </a:extLst>
          </p:cNvPr>
          <p:cNvCxnSpPr/>
          <p:nvPr/>
        </p:nvCxnSpPr>
        <p:spPr>
          <a:xfrm>
            <a:off x="0" y="6128409"/>
            <a:ext cx="12191996" cy="0"/>
          </a:xfrm>
          <a:prstGeom prst="straightConnector1">
            <a:avLst/>
          </a:prstGeom>
          <a:noFill/>
          <a:ln w="12701" cap="flat">
            <a:solidFill>
              <a:srgbClr val="000001">
                <a:alpha val="20000"/>
              </a:srgbClr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200" b="0" i="0" u="none" strike="noStrike" kern="1200" cap="all" spc="0" baseline="0">
          <a:solidFill>
            <a:srgbClr val="000000"/>
          </a:solidFill>
          <a:uFillTx/>
          <a:latin typeface="Gill Sans MT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Clr>
          <a:srgbClr val="B71E42"/>
        </a:buClr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Gill Sans MT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Clr>
          <a:srgbClr val="B71E42"/>
        </a:buClr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Gill Sans MT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Clr>
          <a:srgbClr val="B71E42"/>
        </a:buClr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000000"/>
          </a:solidFill>
          <a:uFillTx/>
          <a:latin typeface="Gill Sans MT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Clr>
          <a:srgbClr val="B71E42"/>
        </a:buClr>
        <a:buSzPct val="100000"/>
        <a:buFont typeface="Arial" pitchFamily="34"/>
        <a:buChar char="•"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Gill Sans MT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Clr>
          <a:srgbClr val="B71E42"/>
        </a:buClr>
        <a:buSzPct val="10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000000"/>
          </a:solidFill>
          <a:uFillTx/>
          <a:latin typeface="Gill Sans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9">
            <a:extLst>
              <a:ext uri="{FF2B5EF4-FFF2-40B4-BE49-F238E27FC236}">
                <a16:creationId xmlns:a16="http://schemas.microsoft.com/office/drawing/2014/main" id="{67AD1006-3CE9-4044-8DF3-3AA9448EDC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71067" y="0"/>
            <a:ext cx="4277636" cy="6043452"/>
          </a:xfrm>
          <a:prstGeom prst="rect">
            <a:avLst/>
          </a:prstGeom>
          <a:gradFill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140847" t="56739" r="-40847" b="43261"/>
            </a:path>
          </a:gradFill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C6828C6-268B-434A-80C4-554AA4060B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55893" y="0"/>
            <a:ext cx="8637074" cy="25414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anchor="b" anchorCtr="0" compatLnSpc="1">
            <a:normAutofit/>
          </a:bodyPr>
          <a:lstStyle/>
          <a:p>
            <a:pPr lvl="0"/>
            <a:r>
              <a:rPr lang="en-US" sz="6600"/>
              <a:t>WordPress Sablon fejlesztése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A971C55-5F5B-416E-9ABF-0355926181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43667" y="3545311"/>
            <a:ext cx="8637074" cy="4696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anchor="t" anchorCtr="0" compatLnSpc="1">
            <a:normAutofit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US" sz="1700" cap="all"/>
              <a:t>Készítette: Dr. Zsigmond Réka</a:t>
            </a:r>
          </a:p>
          <a:p>
            <a:pPr marL="0" lvl="0" indent="0">
              <a:lnSpc>
                <a:spcPct val="110000"/>
              </a:lnSpc>
              <a:buNone/>
            </a:pPr>
            <a:endParaRPr lang="en-US" sz="1700" cap="all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362082B-17BC-49C0-A18F-C4B820BB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001" y="4023634"/>
            <a:ext cx="1781178" cy="17498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7D4D75F4-69E5-4AD3-9219-EFEB8C331BC9}"/>
              </a:ext>
            </a:extLst>
          </p:cNvPr>
          <p:cNvSpPr txBox="1"/>
          <p:nvPr/>
        </p:nvSpPr>
        <p:spPr>
          <a:xfrm>
            <a:off x="4365171" y="6106079"/>
            <a:ext cx="3309259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DFDBD5"/>
                </a:solidFill>
                <a:uFillTx/>
                <a:latin typeface="Gill Sans MT"/>
              </a:rPr>
              <a:t>2021.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DFDBD5"/>
                </a:solidFill>
                <a:uFillTx/>
                <a:latin typeface="Gill Sans MT"/>
              </a:rPr>
              <a:t>Budapest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C35D59A-8307-43F1-B964-1F5DF43E06CD}"/>
              </a:ext>
            </a:extLst>
          </p:cNvPr>
          <p:cNvSpPr txBox="1"/>
          <p:nvPr/>
        </p:nvSpPr>
        <p:spPr>
          <a:xfrm>
            <a:off x="307622" y="4512728"/>
            <a:ext cx="8966194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</a:rPr>
              <a:t>Az egyszerűség csak az átélt bonyolultságból születhet. Az egyszerűség évtizedek alatt születik. Aki nem volt összetett, komplikált, alaktalan, sokszögű, sokízű, az nem lehet egyszerű, csak együgyű.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</a:rPr>
              <a:t>Latinovits Zoltán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3">
            <a:extLst>
              <a:ext uri="{FF2B5EF4-FFF2-40B4-BE49-F238E27FC236}">
                <a16:creationId xmlns:a16="http://schemas.microsoft.com/office/drawing/2014/main" id="{05000D22-BD71-4513-9AEC-1E59704102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65" t="10407" r="13201" b="4553"/>
          <a:stretch>
            <a:fillRect/>
          </a:stretch>
        </p:blipFill>
        <p:spPr>
          <a:xfrm>
            <a:off x="6259552" y="0"/>
            <a:ext cx="5932444" cy="42270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Kép 5">
            <a:extLst>
              <a:ext uri="{FF2B5EF4-FFF2-40B4-BE49-F238E27FC236}">
                <a16:creationId xmlns:a16="http://schemas.microsoft.com/office/drawing/2014/main" id="{44DAA928-512D-4361-A448-29D4EDAD30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79" t="29918" r="57012" b="13985"/>
          <a:stretch>
            <a:fillRect/>
          </a:stretch>
        </p:blipFill>
        <p:spPr>
          <a:xfrm>
            <a:off x="8452622" y="1962613"/>
            <a:ext cx="3646453" cy="38471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Szövegdoboz 6">
            <a:extLst>
              <a:ext uri="{FF2B5EF4-FFF2-40B4-BE49-F238E27FC236}">
                <a16:creationId xmlns:a16="http://schemas.microsoft.com/office/drawing/2014/main" id="{CEC23436-8BC9-47BF-B9FD-E2AA50568268}"/>
              </a:ext>
            </a:extLst>
          </p:cNvPr>
          <p:cNvSpPr txBox="1"/>
          <p:nvPr/>
        </p:nvSpPr>
        <p:spPr>
          <a:xfrm>
            <a:off x="5055223" y="4360883"/>
            <a:ext cx="3021982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localhost/wp-login: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Reszponzív frontend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Optimalizált, gyors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Egyéni menü</a:t>
            </a: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16226E0B-7DB9-4747-9CE2-9C9FA344E29E}"/>
              </a:ext>
            </a:extLst>
          </p:cNvPr>
          <p:cNvSpPr txBox="1"/>
          <p:nvPr/>
        </p:nvSpPr>
        <p:spPr>
          <a:xfrm>
            <a:off x="0" y="0"/>
            <a:ext cx="562021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localhost/wp-admin: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Több felhasznalo, különböző jogosultság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Egyedi bejelentkezesi felület</a:t>
            </a: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" name="Kép 9">
            <a:extLst>
              <a:ext uri="{FF2B5EF4-FFF2-40B4-BE49-F238E27FC236}">
                <a16:creationId xmlns:a16="http://schemas.microsoft.com/office/drawing/2014/main" id="{DBC3520F-061C-41CD-8710-B37C175244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80" t="13333" r="8721" b="12682"/>
          <a:stretch>
            <a:fillRect/>
          </a:stretch>
        </p:blipFill>
        <p:spPr>
          <a:xfrm>
            <a:off x="269848" y="1027657"/>
            <a:ext cx="5826154" cy="29389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3">
            <a:extLst>
              <a:ext uri="{FF2B5EF4-FFF2-40B4-BE49-F238E27FC236}">
                <a16:creationId xmlns:a16="http://schemas.microsoft.com/office/drawing/2014/main" id="{465BD7AA-FC0E-4033-A3E7-ADB21ED1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8" r="1768" b="29264"/>
          <a:stretch>
            <a:fillRect/>
          </a:stretch>
        </p:blipFill>
        <p:spPr>
          <a:xfrm>
            <a:off x="0" y="0"/>
            <a:ext cx="9868826" cy="33631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BB8385C1-4135-46ED-9D47-E0197722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1542" r="1" b="44367"/>
          <a:stretch>
            <a:fillRect/>
          </a:stretch>
        </p:blipFill>
        <p:spPr>
          <a:xfrm>
            <a:off x="1086106" y="2593000"/>
            <a:ext cx="11105900" cy="27538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Szövegdoboz 4">
            <a:extLst>
              <a:ext uri="{FF2B5EF4-FFF2-40B4-BE49-F238E27FC236}">
                <a16:creationId xmlns:a16="http://schemas.microsoft.com/office/drawing/2014/main" id="{1D209B95-95A3-4CFA-900C-E1AD34900898}"/>
              </a:ext>
            </a:extLst>
          </p:cNvPr>
          <p:cNvSpPr txBox="1"/>
          <p:nvPr/>
        </p:nvSpPr>
        <p:spPr>
          <a:xfrm>
            <a:off x="254760" y="5586782"/>
            <a:ext cx="41259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Minimalista egyedi backend</a:t>
            </a: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zöveg helye 1">
            <a:extLst>
              <a:ext uri="{FF2B5EF4-FFF2-40B4-BE49-F238E27FC236}">
                <a16:creationId xmlns:a16="http://schemas.microsoft.com/office/drawing/2014/main" id="{BA0466A4-8071-43CF-BA30-8DD30C35217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980337" y="197272"/>
            <a:ext cx="1795351" cy="1598069"/>
          </a:xfrm>
        </p:spPr>
        <p:txBody>
          <a:bodyPr/>
          <a:lstStyle/>
          <a:p>
            <a:pPr lvl="0"/>
            <a:r>
              <a:rPr lang="hu-HU"/>
              <a:t>Különböző felhasználó, különféle jogosultság</a:t>
            </a:r>
          </a:p>
        </p:txBody>
      </p:sp>
      <p:pic>
        <p:nvPicPr>
          <p:cNvPr id="6" name="Kép 6">
            <a:extLst>
              <a:ext uri="{FF2B5EF4-FFF2-40B4-BE49-F238E27FC236}">
                <a16:creationId xmlns:a16="http://schemas.microsoft.com/office/drawing/2014/main" id="{D3CAA584-C908-426C-8B05-785BA098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08" r="2089" b="13151"/>
          <a:stretch>
            <a:fillRect/>
          </a:stretch>
        </p:blipFill>
        <p:spPr>
          <a:xfrm>
            <a:off x="6347408" y="4116226"/>
            <a:ext cx="5701348" cy="24612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Nyíl: jobbra mutató 7">
            <a:extLst>
              <a:ext uri="{FF2B5EF4-FFF2-40B4-BE49-F238E27FC236}">
                <a16:creationId xmlns:a16="http://schemas.microsoft.com/office/drawing/2014/main" id="{FCB32FF7-222F-4F85-9A4A-510D057279BD}"/>
              </a:ext>
            </a:extLst>
          </p:cNvPr>
          <p:cNvSpPr/>
          <p:nvPr/>
        </p:nvSpPr>
        <p:spPr>
          <a:xfrm>
            <a:off x="4677805" y="4449333"/>
            <a:ext cx="978408" cy="484632"/>
          </a:xfrm>
          <a:custGeom>
            <a:avLst>
              <a:gd name="f0" fmla="val 1625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2">
            <a:extLst>
              <a:ext uri="{FF2B5EF4-FFF2-40B4-BE49-F238E27FC236}">
                <a16:creationId xmlns:a16="http://schemas.microsoft.com/office/drawing/2014/main" id="{B6884FB6-5FBC-4A16-8DE8-2B9FB13D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06" r="3415" b="40644"/>
          <a:stretch>
            <a:fillRect/>
          </a:stretch>
        </p:blipFill>
        <p:spPr>
          <a:xfrm>
            <a:off x="1951466" y="448622"/>
            <a:ext cx="9990030" cy="27718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id="{ACF18529-AE8F-4889-B9A5-3A2752034D59}"/>
              </a:ext>
            </a:extLst>
          </p:cNvPr>
          <p:cNvSpPr txBox="1"/>
          <p:nvPr/>
        </p:nvSpPr>
        <p:spPr>
          <a:xfrm>
            <a:off x="144968" y="448622"/>
            <a:ext cx="152771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Customizer – egységes forma</a:t>
            </a:r>
          </a:p>
        </p:txBody>
      </p:sp>
      <p:pic>
        <p:nvPicPr>
          <p:cNvPr id="4" name="Kép 5">
            <a:extLst>
              <a:ext uri="{FF2B5EF4-FFF2-40B4-BE49-F238E27FC236}">
                <a16:creationId xmlns:a16="http://schemas.microsoft.com/office/drawing/2014/main" id="{414CA4D0-03AE-484E-A87B-8C1BE451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264" r="3049" b="22924"/>
          <a:stretch>
            <a:fillRect/>
          </a:stretch>
        </p:blipFill>
        <p:spPr>
          <a:xfrm>
            <a:off x="144968" y="3637519"/>
            <a:ext cx="7359804" cy="20413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Kép 9">
            <a:extLst>
              <a:ext uri="{FF2B5EF4-FFF2-40B4-BE49-F238E27FC236}">
                <a16:creationId xmlns:a16="http://schemas.microsoft.com/office/drawing/2014/main" id="{AA7DDDB0-4A28-4A5A-B825-1F579C6DFC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170" b="9269"/>
          <a:stretch>
            <a:fillRect/>
          </a:stretch>
        </p:blipFill>
        <p:spPr>
          <a:xfrm>
            <a:off x="3739374" y="2985013"/>
            <a:ext cx="8307662" cy="36244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Szövegdoboz 10">
            <a:extLst>
              <a:ext uri="{FF2B5EF4-FFF2-40B4-BE49-F238E27FC236}">
                <a16:creationId xmlns:a16="http://schemas.microsoft.com/office/drawing/2014/main" id="{88EFC66F-057A-4BC4-BFB0-36E3FF755636}"/>
              </a:ext>
            </a:extLst>
          </p:cNvPr>
          <p:cNvSpPr txBox="1"/>
          <p:nvPr/>
        </p:nvSpPr>
        <p:spPr>
          <a:xfrm>
            <a:off x="144968" y="2164622"/>
            <a:ext cx="1527715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Szerkesztő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(Gutenberg) + pluginek, kizárólag az admin</a:t>
            </a: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Nyíl: jobbra mutató 11">
            <a:extLst>
              <a:ext uri="{FF2B5EF4-FFF2-40B4-BE49-F238E27FC236}">
                <a16:creationId xmlns:a16="http://schemas.microsoft.com/office/drawing/2014/main" id="{B6DE6FBC-3962-4B4F-ADD5-132993744666}"/>
              </a:ext>
            </a:extLst>
          </p:cNvPr>
          <p:cNvSpPr/>
          <p:nvPr/>
        </p:nvSpPr>
        <p:spPr>
          <a:xfrm>
            <a:off x="2356216" y="4208745"/>
            <a:ext cx="978408" cy="484632"/>
          </a:xfrm>
          <a:custGeom>
            <a:avLst>
              <a:gd name="f0" fmla="val 1625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43000" r="57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DE2DBB74-DDD3-42EE-985B-D168D22F1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3289" t="5540" r="7367" b="10459"/>
          <a:stretch>
            <a:fillRect/>
          </a:stretch>
        </p:blipFill>
        <p:spPr>
          <a:xfrm>
            <a:off x="5642515" y="292681"/>
            <a:ext cx="6055111" cy="3645685"/>
          </a:xfrm>
          <a:prstGeom prst="rect">
            <a:avLst/>
          </a:prstGeom>
          <a:solidFill>
            <a:srgbClr val="EDEDED"/>
          </a:solidFill>
          <a:ln w="190496" cap="rnd">
            <a:solidFill>
              <a:srgbClr val="FFFFFF"/>
            </a:solidFill>
            <a:prstDash val="solid"/>
          </a:ln>
          <a:effectLst>
            <a:outerShdw dir="16200000" algn="tl">
              <a:srgbClr val="000000">
                <a:alpha val="41000"/>
              </a:srgbClr>
            </a:outerShdw>
          </a:effectLst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8FAF7278-A153-4F15-BF2E-D67D232D7B23}"/>
              </a:ext>
            </a:extLst>
          </p:cNvPr>
          <p:cNvSpPr>
            <a:spLocks noMove="1" noResize="1"/>
          </p:cNvSpPr>
          <p:nvPr/>
        </p:nvSpPr>
        <p:spPr>
          <a:xfrm>
            <a:off x="0" y="2019479"/>
            <a:ext cx="12191996" cy="4105939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6C060718-53E2-4F2A-B759-6C1C01C04085}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rcRect t="1538" b="-1538"/>
          <a:stretch>
            <a:fillRect/>
          </a:stretch>
        </p:blipFill>
        <p:spPr>
          <a:xfrm>
            <a:off x="0" y="6126480"/>
            <a:ext cx="12191996" cy="74295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E5A9D9BD-BECA-40D0-BEAA-F1077C5872D0}"/>
              </a:ext>
            </a:extLst>
          </p:cNvPr>
          <p:cNvCxnSpPr>
            <a:cxnSpLocks noMove="1" noResize="1"/>
          </p:cNvCxnSpPr>
          <p:nvPr/>
        </p:nvCxnSpPr>
        <p:spPr>
          <a:xfrm>
            <a:off x="0" y="6128409"/>
            <a:ext cx="12191996" cy="0"/>
          </a:xfrm>
          <a:prstGeom prst="straightConnector1">
            <a:avLst/>
          </a:prstGeom>
          <a:noFill/>
          <a:ln w="12701" cap="flat">
            <a:solidFill>
              <a:srgbClr val="000001">
                <a:alpha val="20000"/>
              </a:srgbClr>
            </a:solidFill>
            <a:prstDash val="solid"/>
            <a:miter/>
          </a:ln>
        </p:spPr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077C177F-4851-4587-A013-96B90C31BDA0}"/>
              </a:ext>
            </a:extLst>
          </p:cNvPr>
          <p:cNvCxnSpPr>
            <a:cxnSpLocks noMove="1" noResize="1"/>
          </p:cNvCxnSpPr>
          <p:nvPr/>
        </p:nvCxnSpPr>
        <p:spPr>
          <a:xfrm>
            <a:off x="1453896" y="1847088"/>
            <a:ext cx="9607518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734C88FA-621F-4400-B744-6781173987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1" y="292681"/>
            <a:ext cx="7850672" cy="6898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sz="2800"/>
              <a:t>Munkafolyamat, Tesztelés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3BA59A2-45B3-4CEB-B2F5-7F8C55B9CA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2943" t="11333" r="11301" b="19337"/>
          <a:stretch>
            <a:fillRect/>
          </a:stretch>
        </p:blipFill>
        <p:spPr>
          <a:xfrm>
            <a:off x="7015596" y="4072444"/>
            <a:ext cx="4904384" cy="864601"/>
          </a:xfrm>
          <a:prstGeom prst="rect">
            <a:avLst/>
          </a:prstGeom>
          <a:solidFill>
            <a:srgbClr val="EDEDED"/>
          </a:solidFill>
          <a:ln w="190496" cap="rnd">
            <a:solidFill>
              <a:srgbClr val="FFFFFF"/>
            </a:solidFill>
            <a:prstDash val="solid"/>
          </a:ln>
          <a:effectLst>
            <a:outerShdw dir="16200000" algn="tl">
              <a:srgbClr val="000000">
                <a:alpha val="41000"/>
              </a:srgbClr>
            </a:outerShdw>
          </a:effectLst>
        </p:spPr>
      </p:pic>
      <p:pic>
        <p:nvPicPr>
          <p:cNvPr id="9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1FB755-E8D7-4762-A0DB-2BF1D042C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15" y="5064056"/>
            <a:ext cx="5072743" cy="1376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B167CA-14B2-4B73-98F1-F99C677DC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853" y="5443971"/>
            <a:ext cx="4637315" cy="132240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3E97BEBA-573F-4DF9-A2EC-8D19629C1AE5}"/>
              </a:ext>
            </a:extLst>
          </p:cNvPr>
          <p:cNvSpPr txBox="1"/>
          <p:nvPr/>
        </p:nvSpPr>
        <p:spPr>
          <a:xfrm>
            <a:off x="0" y="738176"/>
            <a:ext cx="5845082" cy="2585319"/>
          </a:xfrm>
          <a:prstGeom prst="rect">
            <a:avLst/>
          </a:prstGeom>
          <a:solidFill>
            <a:srgbClr val="DFDBD5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Folyamatos nyomonkövetés</a:t>
            </a: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, Unit-tesztek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End-to-End tesztelés, „Teszt Elek” felhasználó létrehozása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0" cap="none" spc="0" baseline="0">
                <a:solidFill>
                  <a:srgbClr val="000000"/>
                </a:solidFill>
                <a:uFillTx/>
                <a:latin typeface="Gill Sans MT"/>
              </a:rPr>
              <a:t>Cross-browser, </a:t>
            </a:r>
            <a:r>
              <a:rPr lang="hu-HU" sz="1600" b="0" i="0" u="none" strike="noStrike" kern="0" cap="none" spc="0" baseline="0">
                <a:solidFill>
                  <a:srgbClr val="000000"/>
                </a:solidFill>
                <a:uFillTx/>
                <a:latin typeface="Gill Sans MT"/>
              </a:rPr>
              <a:t>(</a:t>
            </a:r>
            <a:r>
              <a:rPr lang="hu-HU" sz="1400" b="0" i="0" u="none" strike="noStrike" kern="0" cap="none" spc="0" baseline="0">
                <a:solidFill>
                  <a:srgbClr val="000000"/>
                </a:solidFill>
                <a:uFillTx/>
                <a:latin typeface="Gill Sans MT"/>
              </a:rPr>
              <a:t>frameworkok:</a:t>
            </a:r>
            <a:r>
              <a:rPr lang="hu-HU" sz="1400" b="0" i="0" u="none" strike="noStrike" kern="0" cap="none" spc="0" baseline="0">
                <a:solidFill>
                  <a:srgbClr val="000000"/>
                </a:solidFill>
                <a:uFillTx/>
                <a:latin typeface="Calibri" pitchFamily="34"/>
              </a:rPr>
              <a:t>Kobiron,SauceLab,BrowserStack</a:t>
            </a:r>
            <a:r>
              <a:rPr lang="hu-HU" sz="1800" b="0" i="0" u="none" strike="noStrike" kern="0" cap="none" spc="0" baseline="0">
                <a:solidFill>
                  <a:srgbClr val="000000"/>
                </a:solidFill>
                <a:uFillTx/>
                <a:latin typeface="Calibri" pitchFamily="34"/>
              </a:rPr>
              <a:t>)</a:t>
            </a:r>
            <a:endParaRPr lang="hu-HU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0" cap="none" spc="0" baseline="0">
                <a:solidFill>
                  <a:srgbClr val="000000"/>
                </a:solidFill>
                <a:uFillTx/>
                <a:latin typeface="Gill Sans MT"/>
              </a:rPr>
              <a:t>Folyamatos dokumentáció(KOMMENTEK)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Developer Tools használata, ,,debugolás"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Projekt növekedése -&gt; újrastruktúrálás, inc mappába fájlok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8CBDF12B-08ED-4251-A655-C16208CCA269}"/>
              </a:ext>
            </a:extLst>
          </p:cNvPr>
          <p:cNvGraphicFramePr>
            <a:graphicFrameLocks noGrp="1"/>
          </p:cNvGraphicFramePr>
          <p:nvPr/>
        </p:nvGraphicFramePr>
        <p:xfrm>
          <a:off x="494370" y="2857033"/>
          <a:ext cx="4457123" cy="21031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457123">
                  <a:extLst>
                    <a:ext uri="{9D8B030D-6E8A-4147-A177-3AD203B41FA5}">
                      <a16:colId xmlns:a16="http://schemas.microsoft.com/office/drawing/2014/main" val="1040048021"/>
                    </a:ext>
                  </a:extLst>
                </a:gridCol>
              </a:tblGrid>
              <a:tr h="352254"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OPTIMALIZÁLÁS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643975"/>
                  </a:ext>
                </a:extLst>
              </a:tr>
              <a:tr h="1596716"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Stíluslapok, szkritpfájlok csak ahol kell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Képek tömörítése, vágása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Tárhelyszolgáltató: PHP 7,4, SSL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7073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8840-45D7-47FD-8F2E-536FD04C22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214" y="804891"/>
            <a:ext cx="9605634" cy="1059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Eredmény, Fejlesztési lehetőségek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6D53-24D8-4F43-B60A-680F82881F55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447330" y="2010875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sz="1900"/>
              <a:t>WordPress sablon, ami könnyen átalakítható, formázható</a:t>
            </a:r>
          </a:p>
          <a:p>
            <a:pPr lvl="0"/>
            <a:r>
              <a:rPr lang="en-US" sz="1900"/>
              <a:t>Különböző jogosultságok</a:t>
            </a:r>
          </a:p>
          <a:p>
            <a:pPr lvl="0"/>
            <a:r>
              <a:rPr lang="en-US" sz="1900"/>
              <a:t>Felhasználható:</a:t>
            </a:r>
          </a:p>
          <a:p>
            <a:pPr lvl="1"/>
            <a:r>
              <a:rPr lang="en-US" sz="1700"/>
              <a:t>Szoftverfejlesztő: forráskód + kommentek</a:t>
            </a:r>
          </a:p>
          <a:p>
            <a:pPr lvl="1"/>
            <a:r>
              <a:rPr lang="en-US" sz="1700"/>
              <a:t> átlagos felhasználó: editor + bővítmények</a:t>
            </a:r>
          </a:p>
          <a:p>
            <a:pPr lvl="0"/>
            <a:r>
              <a:rPr lang="en-US" sz="1900"/>
              <a:t>Editor, Customizer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AB0C6-2616-4B6E-8EC0-BBBCBD221F1A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413775" y="2017340"/>
            <a:ext cx="4645152" cy="34415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sz="1900"/>
              <a:t>Fejlesztési lehetőségek:</a:t>
            </a:r>
          </a:p>
          <a:p>
            <a:pPr lvl="1"/>
            <a:r>
              <a:rPr lang="en-US" sz="1700"/>
              <a:t>OOP szemlélet, tisztább kód</a:t>
            </a:r>
          </a:p>
          <a:p>
            <a:pPr lvl="1"/>
            <a:r>
              <a:rPr lang="en-US" sz="1700"/>
              <a:t>Specifikus bővítmények</a:t>
            </a:r>
          </a:p>
          <a:p>
            <a:pPr lvl="1"/>
            <a:r>
              <a:rPr lang="en-US" sz="1700"/>
              <a:t>Optimalizálás</a:t>
            </a:r>
            <a:endParaRPr lang="hu-HU" sz="1700"/>
          </a:p>
          <a:p>
            <a:pPr lvl="1"/>
            <a:r>
              <a:rPr lang="hu-HU" sz="1700"/>
              <a:t>Teszteléshez keretrendszerek használata</a:t>
            </a:r>
            <a:endParaRPr lang="en-US" sz="1700"/>
          </a:p>
          <a:p>
            <a:pPr lvl="1"/>
            <a:r>
              <a:rPr lang="en-US" sz="1700"/>
              <a:t>Editor fejlesztése, saját létrehozása:</a:t>
            </a:r>
          </a:p>
          <a:p>
            <a:pPr lvl="2"/>
            <a:r>
              <a:rPr lang="en-US" sz="1500"/>
              <a:t>React, Jquery</a:t>
            </a:r>
            <a:endParaRPr lang="hu-HU"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2">
            <a:extLst>
              <a:ext uri="{FF2B5EF4-FFF2-40B4-BE49-F238E27FC236}">
                <a16:creationId xmlns:a16="http://schemas.microsoft.com/office/drawing/2014/main" id="{11E68213-3657-4644-B9D7-E63078BA41C3}"/>
              </a:ext>
            </a:extLst>
          </p:cNvPr>
          <p:cNvSpPr>
            <a:spLocks noMove="1" noResize="1"/>
          </p:cNvSpPr>
          <p:nvPr/>
        </p:nvSpPr>
        <p:spPr>
          <a:xfrm>
            <a:off x="0" y="2019479"/>
            <a:ext cx="12191996" cy="4105939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54545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44">
            <a:extLst>
              <a:ext uri="{FF2B5EF4-FFF2-40B4-BE49-F238E27FC236}">
                <a16:creationId xmlns:a16="http://schemas.microsoft.com/office/drawing/2014/main" id="{37636CD0-9ADA-467D-9A91-591D17922D43}"/>
              </a:ext>
            </a:extLst>
          </p:cNvPr>
          <p:cNvPicPr>
            <a:picLocks noMove="1" noResize="1"/>
          </p:cNvPicPr>
          <p:nvPr/>
        </p:nvPicPr>
        <p:blipFill>
          <a:blip r:embed="rId2"/>
          <a:srcRect t="1538" b="-1538"/>
          <a:stretch>
            <a:fillRect/>
          </a:stretch>
        </p:blipFill>
        <p:spPr>
          <a:xfrm>
            <a:off x="0" y="6126480"/>
            <a:ext cx="12191996" cy="74295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" name="Straight Connector 46">
            <a:extLst>
              <a:ext uri="{FF2B5EF4-FFF2-40B4-BE49-F238E27FC236}">
                <a16:creationId xmlns:a16="http://schemas.microsoft.com/office/drawing/2014/main" id="{26AE91D6-1E70-4099-80A2-F406EC6D18BB}"/>
              </a:ext>
            </a:extLst>
          </p:cNvPr>
          <p:cNvCxnSpPr>
            <a:cxnSpLocks noMove="1" noResize="1"/>
          </p:cNvCxnSpPr>
          <p:nvPr/>
        </p:nvCxnSpPr>
        <p:spPr>
          <a:xfrm>
            <a:off x="0" y="6128409"/>
            <a:ext cx="12191996" cy="0"/>
          </a:xfrm>
          <a:prstGeom prst="straightConnector1">
            <a:avLst/>
          </a:prstGeom>
          <a:noFill/>
          <a:ln w="12701" cap="flat">
            <a:solidFill>
              <a:srgbClr val="000001">
                <a:alpha val="20000"/>
              </a:srgbClr>
            </a:solidFill>
            <a:prstDash val="solid"/>
            <a:miter/>
          </a:ln>
        </p:spPr>
      </p:cxnSp>
      <p:cxnSp>
        <p:nvCxnSpPr>
          <p:cNvPr id="5" name="Straight Connector 48">
            <a:extLst>
              <a:ext uri="{FF2B5EF4-FFF2-40B4-BE49-F238E27FC236}">
                <a16:creationId xmlns:a16="http://schemas.microsoft.com/office/drawing/2014/main" id="{51DDE841-351E-4413-9E17-7C86190A1A88}"/>
              </a:ext>
            </a:extLst>
          </p:cNvPr>
          <p:cNvCxnSpPr>
            <a:cxnSpLocks noMove="1" noResize="1"/>
          </p:cNvCxnSpPr>
          <p:nvPr/>
        </p:nvCxnSpPr>
        <p:spPr>
          <a:xfrm>
            <a:off x="1453896" y="1847088"/>
            <a:ext cx="9607518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  <a:miter/>
          </a:ln>
        </p:spPr>
      </p:cxnSp>
      <p:sp>
        <p:nvSpPr>
          <p:cNvPr id="6" name="Rectangle 50">
            <a:extLst>
              <a:ext uri="{FF2B5EF4-FFF2-40B4-BE49-F238E27FC236}">
                <a16:creationId xmlns:a16="http://schemas.microsoft.com/office/drawing/2014/main" id="{1499B1C5-933A-42B6-8E40-D8B0DB1A225F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B71E4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pic>
        <p:nvPicPr>
          <p:cNvPr id="7" name="Picture 4" descr="A picture containing wall, person, person, gallery&#10;&#10;Description automatically generated">
            <a:extLst>
              <a:ext uri="{FF2B5EF4-FFF2-40B4-BE49-F238E27FC236}">
                <a16:creationId xmlns:a16="http://schemas.microsoft.com/office/drawing/2014/main" id="{8D28E9EE-6A50-4C2D-A026-BF41AF7108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1945" r="-1" b="13052"/>
          <a:stretch>
            <a:fillRect/>
          </a:stretch>
        </p:blipFill>
        <p:spPr>
          <a:xfrm>
            <a:off x="301" y="9"/>
            <a:ext cx="12191695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231CE8-E1E6-41E6-95C2-BF2D3EE375AC}"/>
              </a:ext>
            </a:extLst>
          </p:cNvPr>
          <p:cNvSpPr txBox="1">
            <a:spLocks noMove="1" noResize="1"/>
          </p:cNvSpPr>
          <p:nvPr/>
        </p:nvSpPr>
        <p:spPr>
          <a:xfrm>
            <a:off x="3512301" y="443730"/>
            <a:ext cx="811017" cy="503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B71E42"/>
              </a:solidFill>
              <a:uFillTx/>
              <a:latin typeface="Gill Sans MT"/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327A467-E440-4C00-963E-A72DC76CC2E4}"/>
              </a:ext>
            </a:extLst>
          </p:cNvPr>
          <p:cNvSpPr txBox="1">
            <a:spLocks noMove="1" noResize="1"/>
          </p:cNvSpPr>
          <p:nvPr/>
        </p:nvSpPr>
        <p:spPr>
          <a:xfrm>
            <a:off x="4976640" y="540922"/>
            <a:ext cx="4973915" cy="3092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10" name="Rectangle 56">
            <a:extLst>
              <a:ext uri="{FF2B5EF4-FFF2-40B4-BE49-F238E27FC236}">
                <a16:creationId xmlns:a16="http://schemas.microsoft.com/office/drawing/2014/main" id="{009FBC27-C21A-4A6A-81FD-81A06D6E9E9B}"/>
              </a:ext>
            </a:extLst>
          </p:cNvPr>
          <p:cNvSpPr>
            <a:spLocks noMove="1" noResize="1"/>
          </p:cNvSpPr>
          <p:nvPr/>
        </p:nvSpPr>
        <p:spPr>
          <a:xfrm>
            <a:off x="0" y="1193804"/>
            <a:ext cx="12191996" cy="5664195"/>
          </a:xfrm>
          <a:prstGeom prst="rect">
            <a:avLst/>
          </a:prstGeom>
          <a:gradFill>
            <a:gsLst>
              <a:gs pos="0">
                <a:srgbClr val="3C3C3C">
                  <a:alpha val="4000"/>
                </a:srgbClr>
              </a:gs>
              <a:gs pos="100000">
                <a:srgbClr val="4E4E4E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41333C-36A8-43E7-8B8D-132239746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0158" y="1715908"/>
            <a:ext cx="6495047" cy="21025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 sz="4000">
                <a:solidFill>
                  <a:srgbClr val="FFFFFF"/>
                </a:solidFill>
              </a:rPr>
              <a:t>Köszönöm a figyelmet!</a:t>
            </a:r>
          </a:p>
        </p:txBody>
      </p:sp>
      <p:cxnSp>
        <p:nvCxnSpPr>
          <p:cNvPr id="12" name="Straight Connector 58">
            <a:extLst>
              <a:ext uri="{FF2B5EF4-FFF2-40B4-BE49-F238E27FC236}">
                <a16:creationId xmlns:a16="http://schemas.microsoft.com/office/drawing/2014/main" id="{6CB46AE4-DDAD-4C40-9705-3AF7BBD88EE0}"/>
              </a:ext>
            </a:extLst>
          </p:cNvPr>
          <p:cNvCxnSpPr>
            <a:cxnSpLocks noMove="1" noResize="1"/>
          </p:cNvCxnSpPr>
          <p:nvPr/>
        </p:nvCxnSpPr>
        <p:spPr>
          <a:xfrm>
            <a:off x="4654296" y="1600200"/>
            <a:ext cx="0" cy="3657600"/>
          </a:xfrm>
          <a:prstGeom prst="straightConnector1">
            <a:avLst/>
          </a:prstGeom>
          <a:noFill/>
          <a:ln w="31747" cap="flat">
            <a:solidFill>
              <a:srgbClr val="FFFFFF">
                <a:alpha val="80000"/>
              </a:srgbClr>
            </a:solidFill>
            <a:prstDash val="solid"/>
            <a:miter/>
          </a:ln>
        </p:spPr>
      </p:cxnSp>
      <p:sp>
        <p:nvSpPr>
          <p:cNvPr id="13" name="TextBox 2">
            <a:extLst>
              <a:ext uri="{FF2B5EF4-FFF2-40B4-BE49-F238E27FC236}">
                <a16:creationId xmlns:a16="http://schemas.microsoft.com/office/drawing/2014/main" id="{E9583C57-C771-49ED-BB9F-BBAC8D9A28BD}"/>
              </a:ext>
            </a:extLst>
          </p:cNvPr>
          <p:cNvSpPr txBox="1"/>
          <p:nvPr/>
        </p:nvSpPr>
        <p:spPr>
          <a:xfrm>
            <a:off x="573968" y="3818470"/>
            <a:ext cx="4335316" cy="283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-22860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1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"Az olyan ember, aki nem ért a számítógéphez, a XXI. században analfabétának fog számítani.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 "</a:t>
            </a:r>
          </a:p>
          <a:p>
            <a:pPr marL="0" marR="0" lvl="0" indent="0" algn="r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Teller Ede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0F9242A-5B08-4F02-926A-EC75393D7E39}"/>
              </a:ext>
            </a:extLst>
          </p:cNvPr>
          <p:cNvSpPr txBox="1">
            <a:spLocks noMove="1" noResize="1"/>
          </p:cNvSpPr>
          <p:nvPr/>
        </p:nvSpPr>
        <p:spPr>
          <a:xfrm>
            <a:off x="7723232" y="6007882"/>
            <a:ext cx="3500716" cy="3092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3">
            <a:extLst>
              <a:ext uri="{FF2B5EF4-FFF2-40B4-BE49-F238E27FC236}">
                <a16:creationId xmlns:a16="http://schemas.microsoft.com/office/drawing/2014/main" id="{02CF2C84-2EED-401E-9D5E-A39608B0CE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11382" r="1859" b="12655"/>
          <a:stretch>
            <a:fillRect/>
          </a:stretch>
        </p:blipFill>
        <p:spPr>
          <a:xfrm>
            <a:off x="-135696" y="41532"/>
            <a:ext cx="12463390" cy="5997641"/>
          </a:xfrm>
          <a:prstGeom prst="rect">
            <a:avLst/>
          </a:prstGeom>
          <a:gradFill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55364" r="50000" b="44636"/>
            </a:path>
          </a:gradFill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37B40BC-22CA-4797-8C96-32E0BC059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1582" y="804516"/>
            <a:ext cx="9603275" cy="104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lvl="0" algn="ctr"/>
            <a:r>
              <a:rPr lang="en-US"/>
              <a:t>Célok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3D5842-FD4A-48A8-BD01-53D7AD5A95A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51582" y="2015730"/>
            <a:ext cx="9603275" cy="34506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Könnyen, gyorsan jól funkcionáló, reszponzív weboldal létrehozása</a:t>
            </a:r>
          </a:p>
          <a:p>
            <a:pPr lvl="0"/>
            <a:r>
              <a:rPr lang="en-US"/>
              <a:t>Különbözőféle felhasználók igényeinek kielégítése</a:t>
            </a:r>
          </a:p>
          <a:p>
            <a:pPr lvl="0"/>
            <a:r>
              <a:rPr lang="en-US"/>
              <a:t>Piaci igény nő, CMS rendszerek igénye nő</a:t>
            </a:r>
          </a:p>
          <a:p>
            <a:pPr lvl="0"/>
            <a:r>
              <a:rPr lang="en-US"/>
              <a:t>Mind szoftverfejlesztőként, mind átlagos felhasználóként eszköz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EDDB-7F19-4A46-8170-515923F7B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93" y="85706"/>
            <a:ext cx="9607664" cy="7950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lvl="0" algn="ctr"/>
            <a:r>
              <a:rPr lang="en-US" sz="2900"/>
              <a:t>Tartalomkezelő (cms) rendszerek</a:t>
            </a:r>
            <a:br>
              <a:rPr lang="en-US" sz="2900"/>
            </a:br>
            <a:r>
              <a:rPr lang="en-US" sz="1800" cap="none"/>
              <a:t>(</a:t>
            </a:r>
            <a:r>
              <a:rPr lang="hu-HU" sz="1800" cap="none"/>
              <a:t>Drupal, joomla, magento, blogger )</a:t>
            </a:r>
            <a:endParaRPr lang="en-US" sz="1800" cap="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1BA61-D679-437A-BBB9-80C2E05EC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33457" y="2767175"/>
            <a:ext cx="4645152" cy="347197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en-US" sz="2000"/>
              <a:t>Wordpress.org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259A3-C37B-4286-83DE-AF8261512BE5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1533457" y="3129442"/>
            <a:ext cx="4213829" cy="3592202"/>
          </a:xfrm>
          <a:prstGeom prst="rect">
            <a:avLst/>
          </a:prstGeom>
          <a:solidFill>
            <a:srgbClr val="DFDBD5"/>
          </a:solidFill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 sz="1200">
                <a:latin typeface="Aldhabi"/>
                <a:cs typeface="Aldhabi"/>
              </a:rPr>
              <a:t>Limitált sablonhasználat</a:t>
            </a:r>
          </a:p>
          <a:p>
            <a:pPr lvl="0"/>
            <a:r>
              <a:rPr lang="en-US" sz="1200">
                <a:latin typeface="Aldhabi"/>
              </a:rPr>
              <a:t>Bővítmények nem engedélyezettek</a:t>
            </a:r>
          </a:p>
          <a:p>
            <a:pPr lvl="0"/>
            <a:r>
              <a:rPr lang="en-US" sz="1200">
                <a:latin typeface="Aldhabi"/>
              </a:rPr>
              <a:t>Ingyenes (egy szintig)</a:t>
            </a:r>
          </a:p>
          <a:p>
            <a:pPr lvl="0"/>
            <a:r>
              <a:rPr lang="en-US" sz="1200">
                <a:latin typeface="Aldhabi"/>
              </a:rPr>
              <a:t>Limitált monetizálhatóság (TILOS)</a:t>
            </a:r>
          </a:p>
          <a:p>
            <a:pPr lvl="0"/>
            <a:r>
              <a:rPr lang="en-US" sz="1200">
                <a:latin typeface="Aldhabi"/>
              </a:rPr>
              <a:t>Márkaeltávolításért plusz költség</a:t>
            </a:r>
          </a:p>
          <a:p>
            <a:pPr lvl="0"/>
            <a:r>
              <a:rPr lang="en-US" sz="1200">
                <a:latin typeface="Aldhabi"/>
              </a:rPr>
              <a:t>Limitált seo lehetőségek</a:t>
            </a:r>
          </a:p>
          <a:p>
            <a:pPr lvl="0"/>
            <a:r>
              <a:rPr lang="en-US" sz="1200">
                <a:latin typeface="Aldhabi"/>
              </a:rPr>
              <a:t>Limitált analitika</a:t>
            </a:r>
          </a:p>
          <a:p>
            <a:pPr lvl="0"/>
            <a:r>
              <a:rPr lang="en-US" sz="1200">
                <a:latin typeface="Aldhabi"/>
              </a:rPr>
              <a:t>Nincs lehetőség webshop kialakítására</a:t>
            </a:r>
            <a:endParaRPr lang="en-US" sz="1200">
              <a:latin typeface="Aldhabi"/>
              <a:cs typeface="Aldhabi"/>
            </a:endParaRPr>
          </a:p>
          <a:p>
            <a:pPr lvl="0"/>
            <a:r>
              <a:rPr lang="en-US" sz="1200">
                <a:latin typeface="Aldhabi"/>
              </a:rPr>
              <a:t>Tagsági honlapok nincsenek</a:t>
            </a:r>
          </a:p>
          <a:p>
            <a:pPr lvl="0"/>
            <a:r>
              <a:rPr lang="en-US" sz="1200">
                <a:latin typeface="Aldhabi"/>
              </a:rPr>
              <a:t>Karbantarthatóság </a:t>
            </a:r>
          </a:p>
          <a:p>
            <a:pPr lvl="0"/>
            <a:endParaRPr lang="en-US" sz="11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BB312-1AC9-4774-B435-050CD4F96DF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54212" y="2770622"/>
            <a:ext cx="4645152" cy="359788"/>
          </a:xfrm>
        </p:spPr>
        <p:txBody>
          <a:bodyPr anchor="b"/>
          <a:lstStyle/>
          <a:p>
            <a:pPr marL="0" lvl="0" indent="0">
              <a:lnSpc>
                <a:spcPct val="80000"/>
              </a:lnSpc>
              <a:buNone/>
            </a:pPr>
            <a:r>
              <a:rPr lang="en-US" cap="all">
                <a:solidFill>
                  <a:srgbClr val="B71E42"/>
                </a:solidFill>
              </a:rPr>
              <a:t>Wordpress.com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45551-B5A8-48C4-8295-A7B81646FFEF}"/>
              </a:ext>
            </a:extLst>
          </p:cNvPr>
          <p:cNvSpPr txBox="1">
            <a:spLocks noGrp="1"/>
          </p:cNvSpPr>
          <p:nvPr>
            <p:ph sz="quarter" idx="4"/>
          </p:nvPr>
        </p:nvSpPr>
        <p:spPr>
          <a:xfrm>
            <a:off x="6254212" y="3124477"/>
            <a:ext cx="4643743" cy="3596719"/>
          </a:xfrm>
          <a:prstGeom prst="rect">
            <a:avLst/>
          </a:prstGeom>
          <a:solidFill>
            <a:srgbClr val="DFDBD5"/>
          </a:solidFill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 sz="1200">
                <a:latin typeface="Aldhabi"/>
              </a:rPr>
              <a:t>Teljes sablonhasználat</a:t>
            </a:r>
          </a:p>
          <a:p>
            <a:pPr lvl="0"/>
            <a:r>
              <a:rPr lang="en-US" sz="1200">
                <a:latin typeface="Aldhabi"/>
              </a:rPr>
              <a:t>Minden </a:t>
            </a:r>
            <a:r>
              <a:rPr lang="hu-HU" sz="1200">
                <a:latin typeface="Aldhabi"/>
              </a:rPr>
              <a:t>bő</a:t>
            </a:r>
            <a:r>
              <a:rPr lang="en-US" sz="1200">
                <a:latin typeface="Aldhabi"/>
              </a:rPr>
              <a:t>vítmény engedélyezett</a:t>
            </a:r>
          </a:p>
          <a:p>
            <a:pPr lvl="0"/>
            <a:r>
              <a:rPr lang="en-US" sz="1200">
                <a:latin typeface="Aldhabi"/>
              </a:rPr>
              <a:t>Folyamatos kiadások</a:t>
            </a:r>
          </a:p>
          <a:p>
            <a:pPr lvl="0"/>
            <a:r>
              <a:rPr lang="en-US" sz="1200">
                <a:latin typeface="Aldhabi"/>
              </a:rPr>
              <a:t>Monetizálhatóság</a:t>
            </a:r>
          </a:p>
          <a:p>
            <a:pPr lvl="0"/>
            <a:r>
              <a:rPr lang="en-US" sz="1200">
                <a:latin typeface="Aldhabi"/>
              </a:rPr>
              <a:t>Márkahasználat</a:t>
            </a:r>
          </a:p>
          <a:p>
            <a:pPr lvl="0"/>
            <a:r>
              <a:rPr lang="en-US" sz="1200">
                <a:latin typeface="Aldhabi"/>
              </a:rPr>
              <a:t>Teljes seo tárház</a:t>
            </a:r>
          </a:p>
          <a:p>
            <a:pPr lvl="0"/>
            <a:r>
              <a:rPr lang="en-US" sz="1200">
                <a:latin typeface="Aldhabi"/>
              </a:rPr>
              <a:t>Erőteljes analitika</a:t>
            </a:r>
          </a:p>
          <a:p>
            <a:pPr lvl="0"/>
            <a:r>
              <a:rPr lang="en-US" sz="1200">
                <a:latin typeface="Aldhabi"/>
              </a:rPr>
              <a:t>Kereskedelmi/ecommerce weblap</a:t>
            </a:r>
          </a:p>
          <a:p>
            <a:pPr lvl="0"/>
            <a:r>
              <a:rPr lang="en-US" sz="1200">
                <a:latin typeface="Aldhabi"/>
              </a:rPr>
              <a:t>Különböző tagsági honlapok</a:t>
            </a:r>
          </a:p>
          <a:p>
            <a:pPr lvl="0"/>
            <a:r>
              <a:rPr lang="en-US" sz="1200">
                <a:latin typeface="Aldhabi"/>
              </a:rPr>
              <a:t>Karbantartás átvállalása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F4843-E13A-4805-92BF-49755BA60145}"/>
              </a:ext>
            </a:extLst>
          </p:cNvPr>
          <p:cNvSpPr txBox="1"/>
          <p:nvPr/>
        </p:nvSpPr>
        <p:spPr>
          <a:xfrm>
            <a:off x="1443078" y="876196"/>
            <a:ext cx="9965149" cy="1754322"/>
          </a:xfrm>
          <a:prstGeom prst="rect">
            <a:avLst/>
          </a:prstGeom>
          <a:solidFill>
            <a:srgbClr val="DFDBD5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Webes szoftvercsomag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Régi oldalak módosítása, újak létrehozása, dinamikus tartalomkezelés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Adattárolás, későbbi, időzített publikálás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Keresőmotorok preferálják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Nyílt forráskód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DE: biztonság?, dokumentáció?, bővítmények?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760A-76CA-476C-8D76-D3C778C816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93" y="804159"/>
            <a:ext cx="9607664" cy="10563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lvl="0" algn="ctr"/>
            <a:r>
              <a:rPr lang="en-US"/>
              <a:t>Felhasznált eszközök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8B25A-7863-49D6-921D-33897F674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7193" y="2019552"/>
            <a:ext cx="4645152" cy="801947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en-US" sz="1700"/>
              <a:t>CMS rendszer: Wordpress 4.9 (5.1)</a:t>
            </a:r>
          </a:p>
          <a:p>
            <a:pPr lvl="0">
              <a:lnSpc>
                <a:spcPct val="80000"/>
              </a:lnSpc>
            </a:pPr>
            <a:r>
              <a:rPr lang="en-US" sz="1200" cap="none">
                <a:solidFill>
                  <a:srgbClr val="000000"/>
                </a:solidFill>
              </a:rPr>
              <a:t>(</a:t>
            </a:r>
            <a:r>
              <a:rPr lang="hu-HU" sz="1200" cap="none">
                <a:solidFill>
                  <a:srgbClr val="000000"/>
                </a:solidFill>
              </a:rPr>
              <a:t>Php-alapú blog- és tartalomkezelő rendszer + MySQL adatbáziskezelő +nyílt forráskód</a:t>
            </a:r>
            <a:r>
              <a:rPr lang="en-US" sz="17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7F962-CAB7-4921-8990-C8E783DD867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1447193" y="2824270"/>
            <a:ext cx="4645152" cy="26444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600"/>
              <a:t>Adatmodell: WordPress Sablon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"Egykattintásos" módszer vagy FTP vagy saját létrehozása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8CFBC-E361-44F1-B947-8A685D67D07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98248" y="1867780"/>
            <a:ext cx="4645152" cy="463573"/>
          </a:xfrm>
        </p:spPr>
        <p:txBody>
          <a:bodyPr anchor="b"/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200" cap="all">
                <a:solidFill>
                  <a:srgbClr val="B71E42"/>
                </a:solidFill>
              </a:rPr>
              <a:t>Fejlesztői környezet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BCB1DC-B350-44BF-B73D-3F13E0F7805E}"/>
              </a:ext>
            </a:extLst>
          </p:cNvPr>
          <p:cNvSpPr txBox="1">
            <a:spLocks noGrp="1"/>
          </p:cNvSpPr>
          <p:nvPr>
            <p:ph sz="quarter" idx="4"/>
          </p:nvPr>
        </p:nvSpPr>
        <p:spPr>
          <a:xfrm>
            <a:off x="6398248" y="2426378"/>
            <a:ext cx="4645152" cy="32441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hu-HU"/>
              <a:t>Code editor: Visual Studio Code 1.52.1 + bővítmények</a:t>
            </a:r>
            <a:endParaRPr lang="en-US"/>
          </a:p>
          <a:p>
            <a:pPr lvl="0"/>
            <a:r>
              <a:rPr lang="hu-HU"/>
              <a:t>Adatbázis kezelő: XAMPP 7.4.10 </a:t>
            </a:r>
          </a:p>
          <a:p>
            <a:pPr lvl="0"/>
            <a:r>
              <a:rPr lang="hu-HU" sz="1800"/>
              <a:t>node.js 12.14.1</a:t>
            </a:r>
          </a:p>
          <a:p>
            <a:pPr lvl="0" algn="just"/>
            <a:r>
              <a:rPr lang="hu-HU" sz="1800"/>
              <a:t>Böngésző: Google Chrome 89.0.4389.82 </a:t>
            </a:r>
          </a:p>
          <a:p>
            <a:pPr lvl="0" algn="just"/>
            <a:r>
              <a:rPr lang="hu-HU" sz="1800"/>
              <a:t>Operációs rendszer: Windows 10 Home 2004 </a:t>
            </a:r>
          </a:p>
          <a:p>
            <a:pPr lvl="0"/>
            <a:endParaRPr lang="hu-HU"/>
          </a:p>
          <a:p>
            <a:pPr lvl="0"/>
            <a:endParaRPr lang="hu-H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D0F8F-182B-4289-87D3-4F7874BA6980}"/>
              </a:ext>
            </a:extLst>
          </p:cNvPr>
          <p:cNvSpPr txBox="1"/>
          <p:nvPr/>
        </p:nvSpPr>
        <p:spPr>
          <a:xfrm>
            <a:off x="1563514" y="4230508"/>
            <a:ext cx="274320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B71E42"/>
                </a:solidFill>
                <a:uFillTx/>
                <a:latin typeface="Gill Sans MT"/>
              </a:rPr>
              <a:t>NYELVEK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50BBA74-A366-4D88-962B-3884E521890F}"/>
              </a:ext>
            </a:extLst>
          </p:cNvPr>
          <p:cNvSpPr txBox="1"/>
          <p:nvPr/>
        </p:nvSpPr>
        <p:spPr>
          <a:xfrm>
            <a:off x="1442429" y="4596670"/>
            <a:ext cx="4631042" cy="12827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60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</a:rPr>
              <a:t>PHP 7.4.10, HTML5, Sass 3.5.6, CSS 2.1, JavaScript 1.8.5, JQuery 3.5.1 </a:t>
            </a:r>
            <a:endParaRPr lang="en-US" sz="16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20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u-HU" sz="20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bg>
      <p:bgPr>
        <a:gradFill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43000" r="57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6" descr="Diagram&#10;&#10;Description automatically generated">
            <a:extLst>
              <a:ext uri="{FF2B5EF4-FFF2-40B4-BE49-F238E27FC236}">
                <a16:creationId xmlns:a16="http://schemas.microsoft.com/office/drawing/2014/main" id="{09B577BF-1535-46D0-9F33-F3FDB13D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13"/>
          <a:stretch>
            <a:fillRect/>
          </a:stretch>
        </p:blipFill>
        <p:spPr>
          <a:xfrm>
            <a:off x="160522" y="1421910"/>
            <a:ext cx="3601839" cy="44168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42884C-0523-417A-8298-DB3B8BAC6A8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5249" t="13199" r="33245" b="6461"/>
          <a:stretch>
            <a:fillRect/>
          </a:stretch>
        </p:blipFill>
        <p:spPr>
          <a:xfrm>
            <a:off x="8256053" y="1416048"/>
            <a:ext cx="3727853" cy="441101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9BB6B8-765E-4E07-B770-BD2DE0203B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66710"/>
            <a:ext cx="6807195" cy="1049338"/>
          </a:xfrm>
        </p:spPr>
        <p:txBody>
          <a:bodyPr/>
          <a:lstStyle/>
          <a:p>
            <a:pPr lvl="0"/>
            <a:r>
              <a:rPr lang="en-US"/>
              <a:t>Részletes feladatspecifikáció I.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EE78405-6113-436A-9526-7A7A9D4192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22885" y="1057631"/>
            <a:ext cx="4333167" cy="3450872"/>
          </a:xfrm>
        </p:spPr>
        <p:txBody>
          <a:bodyPr>
            <a:noAutofit/>
          </a:bodyPr>
          <a:lstStyle/>
          <a:p>
            <a:pPr lvl="0">
              <a:lnSpc>
                <a:spcPct val="110000"/>
              </a:lnSpc>
            </a:pPr>
            <a:endParaRPr lang="en-US" sz="1600"/>
          </a:p>
          <a:p>
            <a:pPr lvl="0">
              <a:lnSpc>
                <a:spcPct val="110000"/>
              </a:lnSpc>
            </a:pPr>
            <a:r>
              <a:rPr lang="en-US" sz="1800"/>
              <a:t>3 fő rész:</a:t>
            </a:r>
          </a:p>
          <a:p>
            <a:pPr lvl="1">
              <a:lnSpc>
                <a:spcPct val="110000"/>
              </a:lnSpc>
            </a:pPr>
            <a:r>
              <a:rPr lang="en-US" sz="1600"/>
              <a:t>I. backend megírása (PHP fájlok, JavaScript és Jquery)</a:t>
            </a:r>
          </a:p>
          <a:p>
            <a:pPr lvl="1">
              <a:lnSpc>
                <a:spcPct val="110000"/>
              </a:lnSpc>
            </a:pPr>
            <a:r>
              <a:rPr lang="en-US" sz="1600"/>
              <a:t>II. Kinézet: css és scss fájlok</a:t>
            </a:r>
          </a:p>
          <a:p>
            <a:pPr lvl="1">
              <a:lnSpc>
                <a:spcPct val="110000"/>
              </a:lnSpc>
            </a:pPr>
            <a:r>
              <a:rPr lang="en-US" sz="1600"/>
              <a:t>III.  Customizerrel lévő végső forma létrehozása</a:t>
            </a:r>
          </a:p>
          <a:p>
            <a:pPr marL="285750" lvl="0">
              <a:lnSpc>
                <a:spcPct val="110000"/>
              </a:lnSpc>
              <a:buFont typeface="Arial"/>
            </a:pPr>
            <a:r>
              <a:rPr lang="en-US" sz="1800"/>
              <a:t>Mi kell egy sablonhoz? -&gt; index.php, style.css</a:t>
            </a:r>
          </a:p>
          <a:p>
            <a:pPr marL="285750" lvl="0">
              <a:lnSpc>
                <a:spcPct val="110000"/>
              </a:lnSpc>
              <a:buFont typeface="Arial"/>
            </a:pPr>
            <a:r>
              <a:rPr lang="en-US" sz="1800"/>
              <a:t>Igények: több felhasználó, különféle jogosultság</a:t>
            </a:r>
          </a:p>
          <a:p>
            <a:pPr lvl="0">
              <a:lnSpc>
                <a:spcPct val="110000"/>
              </a:lnSpc>
            </a:pPr>
            <a:r>
              <a:rPr lang="en-US" sz="1800" b="1"/>
              <a:t>(Munkafolyamat során:</a:t>
            </a:r>
            <a:r>
              <a:rPr lang="en-US" sz="1800"/>
              <a:t> rendszeres biztonsági mentés, adatbázis exportálás, GitHub és verziókövetés)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3">
            <a:extLst>
              <a:ext uri="{FF2B5EF4-FFF2-40B4-BE49-F238E27FC236}">
                <a16:creationId xmlns:a16="http://schemas.microsoft.com/office/drawing/2014/main" id="{3EA16AA0-6D4C-42CE-8F41-4E6CF2D6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141" r="49993" b="10242"/>
          <a:stretch>
            <a:fillRect/>
          </a:stretch>
        </p:blipFill>
        <p:spPr>
          <a:xfrm>
            <a:off x="6003072" y="244483"/>
            <a:ext cx="5895283" cy="3688140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sp>
        <p:nvSpPr>
          <p:cNvPr id="3" name="Szövegdoboz 4">
            <a:extLst>
              <a:ext uri="{FF2B5EF4-FFF2-40B4-BE49-F238E27FC236}">
                <a16:creationId xmlns:a16="http://schemas.microsoft.com/office/drawing/2014/main" id="{C626774B-5342-442D-9AF9-4D9A70E425DC}"/>
              </a:ext>
            </a:extLst>
          </p:cNvPr>
          <p:cNvSpPr txBox="1"/>
          <p:nvPr/>
        </p:nvSpPr>
        <p:spPr>
          <a:xfrm>
            <a:off x="7995422" y="4033464"/>
            <a:ext cx="279896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Adatbazis-phpMyAdmin</a:t>
            </a:r>
          </a:p>
        </p:txBody>
      </p:sp>
      <p:pic>
        <p:nvPicPr>
          <p:cNvPr id="4" name="Kép 6">
            <a:extLst>
              <a:ext uri="{FF2B5EF4-FFF2-40B4-BE49-F238E27FC236}">
                <a16:creationId xmlns:a16="http://schemas.microsoft.com/office/drawing/2014/main" id="{B9C4A451-395D-45CC-9662-F95C2198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" t="24873" r="919" b="44399"/>
          <a:stretch>
            <a:fillRect/>
          </a:stretch>
        </p:blipFill>
        <p:spPr>
          <a:xfrm>
            <a:off x="105933" y="4402799"/>
            <a:ext cx="11980130" cy="21066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70DCA66E-36F4-4E8D-B1DF-A88F7CAE72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52" t="21626" r="44535" b="27479"/>
          <a:stretch>
            <a:fillRect/>
          </a:stretch>
        </p:blipFill>
        <p:spPr>
          <a:xfrm>
            <a:off x="105933" y="149010"/>
            <a:ext cx="5524402" cy="34903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Szövegdoboz 9">
            <a:extLst>
              <a:ext uri="{FF2B5EF4-FFF2-40B4-BE49-F238E27FC236}">
                <a16:creationId xmlns:a16="http://schemas.microsoft.com/office/drawing/2014/main" id="{F1933ED7-4A7A-4A59-AF69-89332230AE92}"/>
              </a:ext>
            </a:extLst>
          </p:cNvPr>
          <p:cNvSpPr txBox="1"/>
          <p:nvPr/>
        </p:nvSpPr>
        <p:spPr>
          <a:xfrm>
            <a:off x="804873" y="3736805"/>
            <a:ext cx="412652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u-HU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Saját verziókövetés – GitHub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507C366A-BE18-478A-B85E-AA68DE278E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649315" y="3635343"/>
            <a:ext cx="5354442" cy="594954"/>
          </a:xfrm>
        </p:spPr>
        <p:txBody>
          <a:bodyPr anchorCtr="1"/>
          <a:lstStyle/>
          <a:p>
            <a:pPr lvl="0" algn="ctr"/>
            <a:r>
              <a:rPr lang="hu-HU"/>
              <a:t>phpMyAdmin és backend kapcsolata</a:t>
            </a:r>
            <a:endParaRPr lang="en-GB"/>
          </a:p>
        </p:txBody>
      </p:sp>
      <p:pic>
        <p:nvPicPr>
          <p:cNvPr id="3" name="Kép 3">
            <a:extLst>
              <a:ext uri="{FF2B5EF4-FFF2-40B4-BE49-F238E27FC236}">
                <a16:creationId xmlns:a16="http://schemas.microsoft.com/office/drawing/2014/main" id="{EF12E87B-1E9F-4D43-8EAA-8FD6E3C7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32" b="43571"/>
          <a:stretch>
            <a:fillRect/>
          </a:stretch>
        </p:blipFill>
        <p:spPr>
          <a:xfrm>
            <a:off x="84563" y="243815"/>
            <a:ext cx="12022869" cy="29140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Kép 5">
            <a:extLst>
              <a:ext uri="{FF2B5EF4-FFF2-40B4-BE49-F238E27FC236}">
                <a16:creationId xmlns:a16="http://schemas.microsoft.com/office/drawing/2014/main" id="{320971B0-DD36-4F85-89CE-D2B07B85B8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12" t="31540" r="4206" b="53813"/>
          <a:stretch>
            <a:fillRect/>
          </a:stretch>
        </p:blipFill>
        <p:spPr>
          <a:xfrm>
            <a:off x="84563" y="4416908"/>
            <a:ext cx="11938287" cy="14026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Szabadkéz 11">
            <a:extLst>
              <a:ext uri="{FF2B5EF4-FFF2-40B4-BE49-F238E27FC236}">
                <a16:creationId xmlns:a16="http://schemas.microsoft.com/office/drawing/2014/main" id="{9364A40A-1E28-4C4C-9E26-16A8D9093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795" y="4685449"/>
            <a:ext cx="1478520" cy="4826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Szabadkéz 13">
            <a:extLst>
              <a:ext uri="{FF2B5EF4-FFF2-40B4-BE49-F238E27FC236}">
                <a16:creationId xmlns:a16="http://schemas.microsoft.com/office/drawing/2014/main" id="{A65141CF-E2ED-4E1E-8B9A-E16AEF0A4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764" y="4926787"/>
            <a:ext cx="1478520" cy="2443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Szabadkéz 18">
            <a:extLst>
              <a:ext uri="{FF2B5EF4-FFF2-40B4-BE49-F238E27FC236}">
                <a16:creationId xmlns:a16="http://schemas.microsoft.com/office/drawing/2014/main" id="{BB80DD40-74A2-41EE-9A2C-6ECFB92FC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876" y="5118235"/>
            <a:ext cx="356" cy="3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Szabadkéz 19">
            <a:extLst>
              <a:ext uri="{FF2B5EF4-FFF2-40B4-BE49-F238E27FC236}">
                <a16:creationId xmlns:a16="http://schemas.microsoft.com/office/drawing/2014/main" id="{01911568-1956-4DAA-855B-EA953AEBF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016" y="4604644"/>
            <a:ext cx="356" cy="3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Szabadkéz 23">
            <a:extLst>
              <a:ext uri="{FF2B5EF4-FFF2-40B4-BE49-F238E27FC236}">
                <a16:creationId xmlns:a16="http://schemas.microsoft.com/office/drawing/2014/main" id="{1FF070A1-CCC0-4221-879F-1D323FC97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752" y="3100849"/>
            <a:ext cx="1478520" cy="453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Egyenes összekötő 16">
            <a:extLst>
              <a:ext uri="{FF2B5EF4-FFF2-40B4-BE49-F238E27FC236}">
                <a16:creationId xmlns:a16="http://schemas.microsoft.com/office/drawing/2014/main" id="{2CF26B85-FA9A-4FA2-A9BB-775B78325B77}"/>
              </a:ext>
            </a:extLst>
          </p:cNvPr>
          <p:cNvSpPr/>
          <p:nvPr/>
        </p:nvSpPr>
        <p:spPr>
          <a:xfrm>
            <a:off x="2917795" y="3173580"/>
            <a:ext cx="1463040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26004" cap="flat">
            <a:solidFill>
              <a:srgbClr val="D9D9D9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D9D9D9"/>
              </a:solidFill>
              <a:uFillTx/>
              <a:latin typeface="Calibri"/>
            </a:endParaRPr>
          </a:p>
        </p:txBody>
      </p:sp>
      <p:pic>
        <p:nvPicPr>
          <p:cNvPr id="11" name="Szabadkéz 25">
            <a:extLst>
              <a:ext uri="{FF2B5EF4-FFF2-40B4-BE49-F238E27FC236}">
                <a16:creationId xmlns:a16="http://schemas.microsoft.com/office/drawing/2014/main" id="{4D66CF5A-1773-4806-9457-6F7D17001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835" y="3123526"/>
            <a:ext cx="1478520" cy="453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Szabadkéz 26">
            <a:extLst>
              <a:ext uri="{FF2B5EF4-FFF2-40B4-BE49-F238E27FC236}">
                <a16:creationId xmlns:a16="http://schemas.microsoft.com/office/drawing/2014/main" id="{F88BB3E9-A1FF-4A39-B476-82DCBD3CF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13" y="3154899"/>
            <a:ext cx="1478520" cy="453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9EF156D1-5008-47C4-8A35-BCCA1A832F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18" b="1018"/>
          <a:stretch>
            <a:fillRect/>
          </a:stretch>
        </p:blipFill>
        <p:spPr>
          <a:xfrm rot="16200004">
            <a:off x="2651188" y="-2621626"/>
            <a:ext cx="6859700" cy="12162059"/>
          </a:xfrm>
          <a:prstGeom prst="rect">
            <a:avLst/>
          </a:prstGeom>
          <a:solidFill>
            <a:srgbClr val="D9D9D9"/>
          </a:solidFill>
          <a:ln w="190496" cap="sq">
            <a:solidFill>
              <a:srgbClr val="C8C6BD"/>
            </a:solidFill>
            <a:prstDash val="solid"/>
            <a:miter/>
          </a:ln>
          <a:effectLst>
            <a:outerShdw dir="16200000" algn="tl">
              <a:srgbClr val="000000">
                <a:alpha val="43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D985C72-D64F-4280-96C0-71CC16067E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6868" y="367689"/>
            <a:ext cx="6546546" cy="883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 sz="2900">
                <a:highlight>
                  <a:srgbClr val="C0C0C0"/>
                </a:highlight>
              </a:rPr>
              <a:t>RÉSZLETES FELADATSPECIFIKÁCIÓ II.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943B0-C457-4958-80A6-07D4C6E299F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12960" y="568711"/>
            <a:ext cx="4549697" cy="5185315"/>
          </a:xfrm>
          <a:solidFill>
            <a:srgbClr val="65A68F">
              <a:alpha val="76000"/>
            </a:srgbClr>
          </a:solidFill>
        </p:spPr>
        <p:txBody>
          <a:bodyPr/>
          <a:lstStyle/>
          <a:p>
            <a:pPr lvl="0"/>
            <a:r>
              <a:rPr lang="en-US" sz="1700"/>
              <a:t>Sablon VS Bővítmény: Megjelenés VS funkcionalitás</a:t>
            </a:r>
          </a:p>
          <a:p>
            <a:pPr lvl="0"/>
            <a:r>
              <a:rPr lang="hu-HU" sz="1700"/>
              <a:t>Wp-includesbol kaszkádszerű betöltődés</a:t>
            </a:r>
          </a:p>
          <a:p>
            <a:pPr lvl="0"/>
            <a:endParaRPr lang="hu-HU" sz="1700" b="1"/>
          </a:p>
          <a:p>
            <a:pPr lvl="0"/>
            <a:r>
              <a:rPr lang="hu-HU" sz="1700" b="1"/>
              <a:t>Template tegek</a:t>
            </a:r>
            <a:r>
              <a:rPr lang="en-US" sz="1700" b="1"/>
              <a:t> </a:t>
            </a:r>
            <a:r>
              <a:rPr lang="en-US" sz="1700"/>
              <a:t>-&gt; </a:t>
            </a:r>
            <a:r>
              <a:rPr lang="hu-HU" sz="1700"/>
              <a:t>Template fájlok -&gt; Template Page</a:t>
            </a:r>
          </a:p>
          <a:p>
            <a:pPr lvl="0"/>
            <a:r>
              <a:rPr lang="hu-HU" sz="1700"/>
              <a:t>különféle előre megírt részegységek(kóddarabok, metódusok), dinamikus tartalmat tudnak megjeleníteni: PHP kód+ WP metódus/fv + (args)</a:t>
            </a:r>
          </a:p>
          <a:p>
            <a:pPr lvl="0"/>
            <a:endParaRPr lang="hu-HU" sz="1700" b="1"/>
          </a:p>
          <a:p>
            <a:pPr lvl="0"/>
            <a:r>
              <a:rPr lang="hu-HU" sz="1700" b="1"/>
              <a:t>Post Types</a:t>
            </a:r>
            <a:r>
              <a:rPr lang="hu-HU" sz="1700"/>
              <a:t>(‘post’, ‘page’, ‘attachment’,’revision’, ‘nav_menu_item’)</a:t>
            </a:r>
          </a:p>
          <a:p>
            <a:pPr lvl="0"/>
            <a:r>
              <a:rPr lang="hu-HU" sz="1700" b="1"/>
              <a:t>Loop</a:t>
            </a:r>
            <a:r>
              <a:rPr lang="hu-HU" sz="1700"/>
              <a:t> adatok/posztok </a:t>
            </a:r>
            <a:br>
              <a:rPr lang="hu-HU" sz="1700"/>
            </a:br>
            <a:r>
              <a:rPr lang="hu-HU" sz="1700"/>
              <a:t>adatbázisból való eléréshez </a:t>
            </a:r>
          </a:p>
          <a:p>
            <a:pPr lvl="0"/>
            <a:endParaRPr lang="hu-HU" sz="1700"/>
          </a:p>
          <a:p>
            <a:pPr lvl="0"/>
            <a:endParaRPr lang="en-US" sz="170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B526DB86-F79A-4AED-AC1B-D8A2FDB65C7A}"/>
              </a:ext>
            </a:extLst>
          </p:cNvPr>
          <p:cNvGraphicFramePr>
            <a:graphicFrameLocks noGrp="1"/>
          </p:cNvGraphicFramePr>
          <p:nvPr/>
        </p:nvGraphicFramePr>
        <p:xfrm>
          <a:off x="6002569" y="3353580"/>
          <a:ext cx="3440448" cy="353568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6524">
                  <a:extLst>
                    <a:ext uri="{9D8B030D-6E8A-4147-A177-3AD203B41FA5}">
                      <a16:colId xmlns:a16="http://schemas.microsoft.com/office/drawing/2014/main" val="2796543886"/>
                    </a:ext>
                  </a:extLst>
                </a:gridCol>
                <a:gridCol w="1713923">
                  <a:extLst>
                    <a:ext uri="{9D8B030D-6E8A-4147-A177-3AD203B41FA5}">
                      <a16:colId xmlns:a16="http://schemas.microsoft.com/office/drawing/2014/main" val="2354306797"/>
                    </a:ext>
                  </a:extLst>
                </a:gridCol>
              </a:tblGrid>
              <a:tr h="716139">
                <a:tc gridSpan="2">
                  <a:txBody>
                    <a:bodyPr/>
                    <a:lstStyle/>
                    <a:p>
                      <a:pPr lvl="0" algn="ctr"/>
                      <a:r>
                        <a:rPr lang="en-US" sz="2400"/>
                        <a:t>Post Types használata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solidFill>
                      <a:srgbClr val="65A6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584290"/>
                  </a:ext>
                </a:extLst>
              </a:tr>
              <a:tr h="332393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Dinamikus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Statikus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708086"/>
                  </a:ext>
                </a:extLst>
              </a:tr>
              <a:tr h="20418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u-HU" sz="1400" b="0" i="0" u="none" strike="noStrike"/>
                        <a:t>single.php, single-post.php; category.php; tag.php; taxonomy.php; archive.php; author.php; date.php; search.php; home.php; index.php. </a:t>
                      </a:r>
                      <a:endParaRPr lang="hu-H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u-HU" sz="1800" b="0" i="0" u="none" strike="noStrike">
                          <a:latin typeface="Gill Sans MT"/>
                        </a:rPr>
                        <a:t>page.php; custom.php; front-page.php; search.php; index.php.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644138"/>
                  </a:ext>
                </a:extLst>
              </a:tr>
            </a:tbl>
          </a:graphicData>
        </a:graphic>
      </p:graphicFrame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48705195-FD45-41E9-88AE-945AE223A331}"/>
              </a:ext>
            </a:extLst>
          </p:cNvPr>
          <p:cNvGraphicFramePr>
            <a:graphicFrameLocks noGrp="1"/>
          </p:cNvGraphicFramePr>
          <p:nvPr/>
        </p:nvGraphicFramePr>
        <p:xfrm>
          <a:off x="3155466" y="4495226"/>
          <a:ext cx="2786780" cy="2370582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2786780">
                  <a:extLst>
                    <a:ext uri="{9D8B030D-6E8A-4147-A177-3AD203B41FA5}">
                      <a16:colId xmlns:a16="http://schemas.microsoft.com/office/drawing/2014/main" val="3315943133"/>
                    </a:ext>
                  </a:extLst>
                </a:gridCol>
              </a:tblGrid>
              <a:tr h="251944"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 sz="1400">
                          <a:solidFill>
                            <a:srgbClr val="000000"/>
                          </a:solidFill>
                        </a:rPr>
                        <a:t>&lt;?php</a:t>
                      </a:r>
                    </a:p>
                  </a:txBody>
                  <a:tcPr marL="0" marR="0" marT="0" marB="0">
                    <a:solidFill>
                      <a:srgbClr val="CCC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276418"/>
                  </a:ext>
                </a:extLst>
              </a:tr>
              <a:tr h="467898"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 sz="1400">
                          <a:solidFill>
                            <a:srgbClr val="000000"/>
                          </a:solidFill>
                        </a:rPr>
                        <a:t>if ( have_posts() ) :if ( have_posts() ) :</a:t>
                      </a:r>
                    </a:p>
                  </a:txBody>
                  <a:tcPr marL="0" marR="0" marT="0" marB="0">
                    <a:solidFill>
                      <a:srgbClr val="CCC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382007"/>
                  </a:ext>
                </a:extLst>
              </a:tr>
              <a:tr h="467898"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 sz="1400">
                          <a:solidFill>
                            <a:srgbClr val="000000"/>
                          </a:solidFill>
                        </a:rPr>
                        <a:t>    while ( have_posts() ) : the_post();</a:t>
                      </a:r>
                    </a:p>
                  </a:txBody>
                  <a:tcPr marL="0" marR="0" marT="0" marB="0">
                    <a:solidFill>
                      <a:srgbClr val="CCC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956563"/>
                  </a:ext>
                </a:extLst>
              </a:tr>
              <a:tr h="251944"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 sz="1400">
                          <a:solidFill>
                            <a:srgbClr val="000000"/>
                          </a:solidFill>
                        </a:rPr>
                        <a:t>        // Display post content</a:t>
                      </a:r>
                    </a:p>
                  </a:txBody>
                  <a:tcPr marL="0" marR="0" marT="0" marB="0">
                    <a:solidFill>
                      <a:srgbClr val="CCC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63992"/>
                  </a:ext>
                </a:extLst>
              </a:tr>
              <a:tr h="251944"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 sz="1400">
                          <a:solidFill>
                            <a:srgbClr val="000000"/>
                          </a:solidFill>
                        </a:rPr>
                        <a:t>    endwhile;</a:t>
                      </a:r>
                    </a:p>
                  </a:txBody>
                  <a:tcPr marL="0" marR="0" marT="0" marB="0">
                    <a:solidFill>
                      <a:srgbClr val="CCC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86859"/>
                  </a:ext>
                </a:extLst>
              </a:tr>
              <a:tr h="251944"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 sz="1400">
                          <a:solidFill>
                            <a:srgbClr val="000000"/>
                          </a:solidFill>
                        </a:rPr>
                        <a:t>endif;</a:t>
                      </a:r>
                    </a:p>
                  </a:txBody>
                  <a:tcPr marL="0" marR="0" marT="0" marB="0">
                    <a:solidFill>
                      <a:srgbClr val="CCC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453744"/>
                  </a:ext>
                </a:extLst>
              </a:tr>
              <a:tr h="251944"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 sz="1400">
                          <a:solidFill>
                            <a:srgbClr val="000000"/>
                          </a:solidFill>
                        </a:rPr>
                        <a:t>?&gt;</a:t>
                      </a:r>
                    </a:p>
                  </a:txBody>
                  <a:tcPr marL="0" marR="0" marT="0" marB="0">
                    <a:solidFill>
                      <a:srgbClr val="CCC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1946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59DD304-9084-4362-8678-8D984C963B9E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41247" y="957221"/>
            <a:ext cx="7330635" cy="5103632"/>
          </a:xfrm>
          <a:prstGeom prst="rect">
            <a:avLst/>
          </a:prstGeom>
          <a:solidFill>
            <a:srgbClr val="DFDBD5"/>
          </a:solidFill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900"/>
              <a:t>Beépített függvények</a:t>
            </a:r>
          </a:p>
          <a:p>
            <a:pPr lvl="0">
              <a:lnSpc>
                <a:spcPct val="100000"/>
              </a:lnSpc>
            </a:pPr>
            <a:r>
              <a:rPr lang="en-US" sz="1900"/>
              <a:t>Hooks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1.do_action(), apply_filter() megkeresése (Kódex, Addams Brown, VS Code)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2 ,, callback function" létrehozása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3.  regisztralni az adott hook-hoz (add_action(), add_filter() )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Akció VS szűrő(mielőtt adatbazisba kerülne, min 1 paraméter fogadása) + prioritás</a:t>
            </a:r>
          </a:p>
          <a:p>
            <a:pPr lvl="1">
              <a:lnSpc>
                <a:spcPct val="100000"/>
              </a:lnSpc>
            </a:pPr>
            <a:r>
              <a:rPr lang="en-US" sz="1700"/>
              <a:t>(szkriptfájlok, stíluslapok hozzáadása)</a:t>
            </a:r>
          </a:p>
          <a:p>
            <a:pPr lvl="0">
              <a:lnSpc>
                <a:spcPct val="100000"/>
              </a:lnSpc>
            </a:pPr>
            <a:r>
              <a:rPr lang="en-US" sz="1900"/>
              <a:t>Customizer létrehozása, funkciók hozzáadása -&gt; egységes arculat</a:t>
            </a:r>
          </a:p>
          <a:p>
            <a:pPr lvl="0">
              <a:lnSpc>
                <a:spcPct val="100000"/>
              </a:lnSpc>
            </a:pPr>
            <a:r>
              <a:rPr lang="en-US" sz="1900"/>
              <a:t>Editor létrehozása</a:t>
            </a:r>
          </a:p>
          <a:p>
            <a:pPr lvl="0">
              <a:lnSpc>
                <a:spcPct val="100000"/>
              </a:lnSpc>
            </a:pPr>
            <a:r>
              <a:rPr lang="en-US" sz="1900"/>
              <a:t>Jogosultságok, különbözőféle funkciók, arculat</a:t>
            </a:r>
          </a:p>
          <a:p>
            <a:pPr lvl="0">
              <a:lnSpc>
                <a:spcPct val="100000"/>
              </a:lnSpc>
            </a:pPr>
            <a:endParaRPr lang="en-US" sz="1900"/>
          </a:p>
          <a:p>
            <a:pPr lvl="0">
              <a:lnSpc>
                <a:spcPct val="100000"/>
              </a:lnSpc>
            </a:pPr>
            <a:r>
              <a:rPr lang="hu-HU" sz="1900"/>
              <a:t>SCSS, CSS felépítése, szerkesztése (settings.json, Live SASS compiler)</a:t>
            </a:r>
            <a:endParaRPr lang="en-US" sz="1900"/>
          </a:p>
          <a:p>
            <a:pPr lvl="0">
              <a:lnSpc>
                <a:spcPct val="100000"/>
              </a:lnSpc>
            </a:pPr>
            <a:endParaRPr lang="en-US" sz="1900"/>
          </a:p>
          <a:p>
            <a:pPr lvl="0">
              <a:lnSpc>
                <a:spcPct val="100000"/>
              </a:lnSpc>
            </a:pPr>
            <a:endParaRPr lang="en-US" sz="1900"/>
          </a:p>
          <a:p>
            <a:pPr lvl="1">
              <a:lnSpc>
                <a:spcPct val="100000"/>
              </a:lnSpc>
            </a:pPr>
            <a:endParaRPr lang="en-US" sz="1700"/>
          </a:p>
          <a:p>
            <a:pPr lvl="0">
              <a:lnSpc>
                <a:spcPct val="100000"/>
              </a:lnSpc>
            </a:pPr>
            <a:endParaRPr lang="en-US" sz="1900"/>
          </a:p>
          <a:p>
            <a:pPr lvl="0">
              <a:lnSpc>
                <a:spcPct val="100000"/>
              </a:lnSpc>
            </a:pPr>
            <a:endParaRPr lang="en-US" sz="19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2DB821-FF37-44BA-A029-E1D887EFB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68" y="301678"/>
            <a:ext cx="9605634" cy="656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lvl="0" algn="ctr"/>
            <a:r>
              <a:rPr lang="en-US">
                <a:highlight>
                  <a:srgbClr val="C0C0C0"/>
                </a:highlight>
              </a:rPr>
              <a:t>RÉSZLETES FELADATSPECIFIKÁCIÓ III.</a:t>
            </a:r>
            <a:endParaRPr lang="en-US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DF63FC2F-CEC0-4632-A7DB-67A35EA59A0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467603" y="1023259"/>
          <a:ext cx="4415509" cy="456717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49790">
                  <a:extLst>
                    <a:ext uri="{9D8B030D-6E8A-4147-A177-3AD203B41FA5}">
                      <a16:colId xmlns:a16="http://schemas.microsoft.com/office/drawing/2014/main" val="3434532532"/>
                    </a:ext>
                  </a:extLst>
                </a:gridCol>
                <a:gridCol w="2265718">
                  <a:extLst>
                    <a:ext uri="{9D8B030D-6E8A-4147-A177-3AD203B41FA5}">
                      <a16:colId xmlns:a16="http://schemas.microsoft.com/office/drawing/2014/main" val="4176304326"/>
                    </a:ext>
                  </a:extLst>
                </a:gridCol>
              </a:tblGrid>
              <a:tr h="419096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hu-HU" sz="1800"/>
                        <a:t>Összehasonlítás</a:t>
                      </a:r>
                      <a:endParaRPr lang="hu-HU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27829"/>
                  </a:ext>
                </a:extLst>
              </a:tr>
              <a:tr h="205575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hu-HU" sz="1200"/>
                        <a:t>BŐVÍTMÉNYEK</a:t>
                      </a:r>
                      <a:endParaRPr lang="hu-HU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hu-HU" sz="1200"/>
                        <a:t>FUNCTIONS.PHP</a:t>
                      </a:r>
                      <a:endParaRPr lang="hu-HU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8624451"/>
                  </a:ext>
                </a:extLst>
              </a:tr>
              <a:tr h="317708"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/>
                        <a:t>Specifikus header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/>
                        <a:t>Nem igényel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6754338"/>
                  </a:ext>
                </a:extLst>
              </a:tr>
              <a:tr h="934434"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/>
                        <a:t>WordPress-content/plugins mappában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/>
                        <a:t>WordPress-content/themes mappában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1148550"/>
                  </a:ext>
                </a:extLst>
              </a:tr>
              <a:tr h="541974"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/>
                        <a:t>Csak, ha aktív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</a:pPr>
                      <a:r>
                        <a:rPr lang="hu-HU"/>
                        <a:t>Ha az adott sablon aktív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3816776"/>
                  </a:ext>
                </a:extLst>
              </a:tr>
              <a:tr h="61672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hu-HU"/>
                        <a:t>Mindegyik sablonban elérhető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hu-HU"/>
                        <a:t>Adott sablonban elérhető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7399930"/>
                  </a:ext>
                </a:extLst>
              </a:tr>
              <a:tr h="61672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hu-HU"/>
                        <a:t>Speciális funkció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hu-HU"/>
                        <a:t>Sokfajta kódrészlet, sok funkció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895288"/>
                  </a:ext>
                </a:extLst>
              </a:tr>
            </a:tbl>
          </a:graphicData>
        </a:graphic>
      </p:graphicFrame>
      <p:pic>
        <p:nvPicPr>
          <p:cNvPr id="5" name="Ink 7">
            <a:extLst>
              <a:ext uri="{FF2B5EF4-FFF2-40B4-BE49-F238E27FC236}">
                <a16:creationId xmlns:a16="http://schemas.microsoft.com/office/drawing/2014/main" id="{E4C7E901-61FA-48D3-9755-80AB0830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8" y="1705868"/>
            <a:ext cx="695328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nk 8">
            <a:extLst>
              <a:ext uri="{FF2B5EF4-FFF2-40B4-BE49-F238E27FC236}">
                <a16:creationId xmlns:a16="http://schemas.microsoft.com/office/drawing/2014/main" id="{E79DE4E5-DEFE-4162-9094-4CADB587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2" y="1736994"/>
            <a:ext cx="828675" cy="95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nk 9">
            <a:extLst>
              <a:ext uri="{FF2B5EF4-FFF2-40B4-BE49-F238E27FC236}">
                <a16:creationId xmlns:a16="http://schemas.microsoft.com/office/drawing/2014/main" id="{8E68EBCB-A6B9-42CD-BCF2-492A07CD3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4" y="1849438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nk 11">
            <a:extLst>
              <a:ext uri="{FF2B5EF4-FFF2-40B4-BE49-F238E27FC236}">
                <a16:creationId xmlns:a16="http://schemas.microsoft.com/office/drawing/2014/main" id="{7477951A-4FBF-43F5-A67D-DDB7D15A4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1" y="5548314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nk 12">
            <a:extLst>
              <a:ext uri="{FF2B5EF4-FFF2-40B4-BE49-F238E27FC236}">
                <a16:creationId xmlns:a16="http://schemas.microsoft.com/office/drawing/2014/main" id="{BB174725-D5DE-4543-9F6B-48D13AAD7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622" y="5453060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nk 13">
            <a:extLst>
              <a:ext uri="{FF2B5EF4-FFF2-40B4-BE49-F238E27FC236}">
                <a16:creationId xmlns:a16="http://schemas.microsoft.com/office/drawing/2014/main" id="{55393307-88DD-4C4A-85AD-5F70DB00C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622" y="5453060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nk 14">
            <a:extLst>
              <a:ext uri="{FF2B5EF4-FFF2-40B4-BE49-F238E27FC236}">
                <a16:creationId xmlns:a16="http://schemas.microsoft.com/office/drawing/2014/main" id="{F17F7D94-FBDB-4A8E-8340-4BF6CEC7E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2" y="5453060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nk 15">
            <a:extLst>
              <a:ext uri="{FF2B5EF4-FFF2-40B4-BE49-F238E27FC236}">
                <a16:creationId xmlns:a16="http://schemas.microsoft.com/office/drawing/2014/main" id="{4154241F-A0A0-47ED-8A7A-0444C8EDC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2" y="5453060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nk 16">
            <a:extLst>
              <a:ext uri="{FF2B5EF4-FFF2-40B4-BE49-F238E27FC236}">
                <a16:creationId xmlns:a16="http://schemas.microsoft.com/office/drawing/2014/main" id="{BCF25CD7-6496-433F-BC71-E004F65C5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1" y="5341943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nk 17">
            <a:extLst>
              <a:ext uri="{FF2B5EF4-FFF2-40B4-BE49-F238E27FC236}">
                <a16:creationId xmlns:a16="http://schemas.microsoft.com/office/drawing/2014/main" id="{91A994E7-3811-452A-BEC6-5272846BE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8" y="4198943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nk 18">
            <a:extLst>
              <a:ext uri="{FF2B5EF4-FFF2-40B4-BE49-F238E27FC236}">
                <a16:creationId xmlns:a16="http://schemas.microsoft.com/office/drawing/2014/main" id="{153BFA66-007E-4778-8D0E-78CBAC8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530" y="5453060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nk 19">
            <a:extLst>
              <a:ext uri="{FF2B5EF4-FFF2-40B4-BE49-F238E27FC236}">
                <a16:creationId xmlns:a16="http://schemas.microsoft.com/office/drawing/2014/main" id="{1F4FA351-E1C8-406A-BA69-3AC5BA27C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6" y="4262439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nk 20">
            <a:extLst>
              <a:ext uri="{FF2B5EF4-FFF2-40B4-BE49-F238E27FC236}">
                <a16:creationId xmlns:a16="http://schemas.microsoft.com/office/drawing/2014/main" id="{B81DD1A6-B7FB-485D-8A96-6A584651D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6" y="4262439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nk 21">
            <a:extLst>
              <a:ext uri="{FF2B5EF4-FFF2-40B4-BE49-F238E27FC236}">
                <a16:creationId xmlns:a16="http://schemas.microsoft.com/office/drawing/2014/main" id="{0A9DA385-0400-40F0-9A01-A2383F5B5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6" y="4262439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nk 22">
            <a:extLst>
              <a:ext uri="{FF2B5EF4-FFF2-40B4-BE49-F238E27FC236}">
                <a16:creationId xmlns:a16="http://schemas.microsoft.com/office/drawing/2014/main" id="{8F6EAE64-6C6D-4FF1-A9B5-355633EDE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6" y="4119564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nk 23">
            <a:extLst>
              <a:ext uri="{FF2B5EF4-FFF2-40B4-BE49-F238E27FC236}">
                <a16:creationId xmlns:a16="http://schemas.microsoft.com/office/drawing/2014/main" id="{EC7C463F-1C48-48D5-8BB9-6DA412E1E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6" y="4119564"/>
            <a:ext cx="28575" cy="28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nk 24">
            <a:extLst>
              <a:ext uri="{FF2B5EF4-FFF2-40B4-BE49-F238E27FC236}">
                <a16:creationId xmlns:a16="http://schemas.microsoft.com/office/drawing/2014/main" id="{8C9B3B1A-8B04-4470-9317-AB09E68B0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106" y="5657849"/>
            <a:ext cx="19046" cy="1904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1720</TotalTime>
  <Words>875</Words>
  <Application>Microsoft Office PowerPoint</Application>
  <PresentationFormat>Szélesvásznú</PresentationFormat>
  <Paragraphs>158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Aldhabi</vt:lpstr>
      <vt:lpstr>Arial</vt:lpstr>
      <vt:lpstr>Calibri</vt:lpstr>
      <vt:lpstr>Gill Sans MT</vt:lpstr>
      <vt:lpstr>Gallery</vt:lpstr>
      <vt:lpstr>WordPress Sablon fejlesztése</vt:lpstr>
      <vt:lpstr>Célok</vt:lpstr>
      <vt:lpstr>Tartalomkezelő (cms) rendszerek (Drupal, joomla, magento, blogger )</vt:lpstr>
      <vt:lpstr>Felhasznált eszközök</vt:lpstr>
      <vt:lpstr>Részletes feladatspecifikáció I.</vt:lpstr>
      <vt:lpstr>PowerPoint-bemutató</vt:lpstr>
      <vt:lpstr>PowerPoint-bemutató</vt:lpstr>
      <vt:lpstr>RÉSZLETES FELADATSPECIFIKÁCIÓ II.</vt:lpstr>
      <vt:lpstr>RÉSZLETES FELADATSPECIFIKÁCIÓ III.</vt:lpstr>
      <vt:lpstr>PowerPoint-bemutató</vt:lpstr>
      <vt:lpstr>PowerPoint-bemutató</vt:lpstr>
      <vt:lpstr>PowerPoint-bemutató</vt:lpstr>
      <vt:lpstr>Munkafolyamat, Tesztelés</vt:lpstr>
      <vt:lpstr>Eredmény, Fejlesztési lehetőségek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Reka Zsigmond</cp:lastModifiedBy>
  <cp:revision>876</cp:revision>
  <dcterms:created xsi:type="dcterms:W3CDTF">2021-04-21T08:12:37Z</dcterms:created>
  <dcterms:modified xsi:type="dcterms:W3CDTF">2021-05-19T17:12:53Z</dcterms:modified>
</cp:coreProperties>
</file>